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5" r:id="rId3"/>
    <p:sldMasterId id="2147483687" r:id="rId4"/>
  </p:sldMasterIdLst>
  <p:notesMasterIdLst>
    <p:notesMasterId r:id="rId31"/>
  </p:notesMasterIdLst>
  <p:sldIdLst>
    <p:sldId id="378" r:id="rId5"/>
    <p:sldId id="352" r:id="rId6"/>
    <p:sldId id="320" r:id="rId7"/>
    <p:sldId id="284" r:id="rId8"/>
    <p:sldId id="321" r:id="rId9"/>
    <p:sldId id="380" r:id="rId10"/>
    <p:sldId id="354" r:id="rId11"/>
    <p:sldId id="290" r:id="rId12"/>
    <p:sldId id="355" r:id="rId13"/>
    <p:sldId id="357" r:id="rId14"/>
    <p:sldId id="358" r:id="rId15"/>
    <p:sldId id="381" r:id="rId16"/>
    <p:sldId id="362" r:id="rId17"/>
    <p:sldId id="270" r:id="rId18"/>
    <p:sldId id="271" r:id="rId19"/>
    <p:sldId id="272" r:id="rId20"/>
    <p:sldId id="363" r:id="rId21"/>
    <p:sldId id="364" r:id="rId22"/>
    <p:sldId id="365" r:id="rId23"/>
    <p:sldId id="366" r:id="rId24"/>
    <p:sldId id="300" r:id="rId25"/>
    <p:sldId id="302" r:id="rId26"/>
    <p:sldId id="282" r:id="rId27"/>
    <p:sldId id="348" r:id="rId28"/>
    <p:sldId id="277" r:id="rId29"/>
    <p:sldId id="278" r:id="rId30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微软用户" initials="微" lastIdx="1" clrIdx="0"/>
  <p:cmAuthor id="3" name="新课标第一网" initials="新" lastIdx="2" clrIdx="0"/>
  <p:cmAuthor id="4" name="Windows 用户" initials="W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F6FF"/>
    <a:srgbClr val="6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-1704" y="-84"/>
      </p:cViewPr>
      <p:guideLst>
        <p:guide orient="horz" pos="2196"/>
        <p:guide pos="2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6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en-US" altLang="zh-CN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7</a:t>
            </a:r>
            <a:r>
              <a:rPr lang="zh-CN" altLang="en-US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世纪时，日本依处于奴隶社会，世袭贵族占有大量土地、奴隶以及部民，权势很大。中央</a:t>
            </a:r>
            <a:r>
              <a:rPr lang="zh-CN" altLang="en-US" b="1" u="sng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贵族之间争权夺势，地方贵族反抗中央贵族</a:t>
            </a:r>
            <a:r>
              <a:rPr lang="zh-CN" altLang="en-US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。部民不堪遭受压迫，反抗不断。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96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 fontAlgn="auto"/>
            <a:r>
              <a:rPr lang="zh-CN" altLang="zh-CN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班田收授法，类似中国均田制）</a:t>
            </a:r>
            <a:r>
              <a:rPr lang="zh-CN" altLang="en-US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；统一赋税（租庸调制）</a:t>
            </a:r>
            <a:r>
              <a:rPr lang="zh-CN" altLang="en-US" strike="noStrike" noProof="1">
                <a:ea typeface="宋体" panose="02010600030101010101" pitchFamily="2" charset="-122"/>
              </a:rPr>
              <a:t>意为日出之国。日本大化改新后，效仿中国隋唐时期的三省六部制而建立起来的中央官制。律令制下的中央官制以二官八省为基本体制。君主在天皇之下，置有担当朝廷祭祀的神只官与统括国政的太政官(二官)，太政官之下实际的行政置八省分担，具体包括:中务省、式部省、治部省、民部省、兵部省、刑部省、大藏省、宫内省。</a:t>
            </a:r>
            <a:r>
              <a:rPr lang="en-US" altLang="zh-CN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1.</a:t>
            </a:r>
            <a:r>
              <a:rPr lang="zh-CN" altLang="en-US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中央集权的建立有利于统治根基和国内局势的稳定。</a:t>
            </a:r>
            <a:r>
              <a:rPr lang="en-US" altLang="zh-CN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2.</a:t>
            </a:r>
            <a:r>
              <a:rPr lang="zh-CN" altLang="en-US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抑制了土地兼并，减少了剥削，使得底层的劳动人民生活有了保障。</a:t>
            </a:r>
            <a:r>
              <a:rPr lang="en-US" altLang="zh-CN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</a:t>
            </a:r>
            <a:r>
              <a:rPr lang="zh-CN" altLang="en-US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把广大部民从氏族贵族的占有下解放出来，作为公民授予口分田，负担一定的租庸调，地位有所改善，提高生产积极性，人民生活有了保障就不会出现部民起义那样的动乱，从而稳固了统治根基。</a:t>
            </a:r>
            <a:r>
              <a:rPr lang="en-US" altLang="zh-CN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4.</a:t>
            </a:r>
            <a:r>
              <a:rPr lang="zh-CN" altLang="en-US" strike="noStrike" noProof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不仅充实了国库，也提升了日本政府的综合实力</a:t>
            </a:r>
            <a:endParaRPr lang="zh-CN" altLang="en-US" strike="noStrike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 fontAlgn="auto"/>
            <a:endParaRPr lang="zh-CN" altLang="en-US" strike="noStrike" noProof="1">
              <a:ea typeface="宋体" panose="02010600030101010101" pitchFamily="2" charset="-122"/>
            </a:endParaRPr>
          </a:p>
          <a:p>
            <a:pPr lvl="0" fontAlgn="auto"/>
            <a:endParaRPr lang="zh-CN" altLang="en-US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24613-4AE4-47A1-995F-688A24B3495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68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为了刺激大家积极性天皇改变了想法，日本土地私有化开始</a:t>
            </a:r>
            <a:r>
              <a:rPr lang="en-US" altLang="zh-CN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.10</a:t>
            </a:r>
            <a:r>
              <a:rPr lang="zh-CN" altLang="en-US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世纪左右经过</a:t>
            </a:r>
            <a:r>
              <a:rPr lang="en-US" altLang="zh-CN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100</a:t>
            </a:r>
            <a:r>
              <a:rPr lang="zh-CN" altLang="en-US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多年土地私有化各地出现了不同规模的</a:t>
            </a:r>
            <a:r>
              <a:rPr lang="zh-CN" altLang="en-US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庄园</a:t>
            </a:r>
            <a:endParaRPr lang="en-US" altLang="zh-CN" b="1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幕府统治，又名“武家政治”，表现为军人以“挟天子以令诸侯”的方式进行统治。幕府的最高统治者为征夷大将军，亦称“幕府将军”。在日本历史上，幕府统治共历三朝。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1192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年－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1333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年为源赖朝的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镰仓幕府时期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1336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年－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1573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，为足利尊氏开始的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室町幕府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统治时代；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1603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年－</a:t>
            </a:r>
            <a:r>
              <a:rPr lang="en-US" altLang="zh-CN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1868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，为德川家康开始的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江户幕府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时代。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 b="1">
                <a:solidFill>
                  <a:schemeClr val="tx2"/>
                </a:solidFill>
                <a:latin typeface=".黑体-日本语"/>
                <a:ea typeface=".黑体-日本语"/>
              </a:rPr>
              <a:t>效忠的对象不是国家，而是他的主公，事亲之孝、待妻之义、对子之慈都必须让位于对主公的忠诚。</a:t>
            </a:r>
          </a:p>
          <a:p>
            <a:pPr lvl="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  <a:t>20</a:t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lvl="0" eaLnBrk="1" fontAlgn="base" hangingPunct="1">
              <a:lnSpc>
                <a:spcPct val="120000"/>
              </a:lnSpc>
            </a:pPr>
            <a:fld id="{9A0DB2DC-4C9A-4742-B13C-FB6460FD3503}" type="slidenum">
              <a:rPr lang="zh-CN" altLang="en-US" strike="noStrike" noProof="1" dirty="0"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Calibri" panose="020F050202020403020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9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6184"/>
          </a:xfrm>
        </p:spPr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6184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6184"/>
          </a:xfrm>
        </p:spPr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6184"/>
          </a:xfrm>
        </p:spPr>
        <p:txBody>
          <a:bodyPr/>
          <a:lstStyle>
            <a:lvl1pPr>
              <a:defRPr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6184"/>
          </a:xfrm>
        </p:spPr>
        <p:txBody>
          <a:bodyPr/>
          <a:lstStyle>
            <a:lvl1pPr>
              <a:defRPr/>
            </a:lvl1pPr>
          </a:lstStyle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6184"/>
          </a:xfrm>
        </p:spPr>
        <p:txBody>
          <a:bodyPr/>
          <a:lstStyle>
            <a:lvl1pPr>
              <a:defRPr/>
            </a:lvl1pPr>
          </a:lstStyle>
          <a:p>
            <a:pPr fontAlgn="auto">
              <a:defRPr/>
            </a:pPr>
            <a:fld id="{9451B4D7-F511-4E32-B555-21525E5BC3C2}" type="slidenum">
              <a:rPr altLang="en-US" strike="noStrike" noProof="1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</a:p>
          <a:p>
            <a:pPr lvl="1" fontAlgn="auto"/>
            <a:r>
              <a:rPr lang="zh-CN" altLang="en-US" strike="noStrike" noProof="1" smtClean="0"/>
              <a:t>第二级</a:t>
            </a:r>
          </a:p>
          <a:p>
            <a:pPr lvl="2" fontAlgn="auto"/>
            <a:r>
              <a:rPr lang="zh-CN" altLang="en-US" strike="noStrike" noProof="1" smtClean="0"/>
              <a:t>第三级</a:t>
            </a:r>
          </a:p>
          <a:p>
            <a:pPr lvl="3" fontAlgn="auto"/>
            <a:r>
              <a:rPr lang="zh-CN" altLang="en-US" strike="noStrike" noProof="1" smtClean="0"/>
              <a:t>第四级</a:t>
            </a:r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6184"/>
          </a:xfrm>
        </p:spPr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2021/9/15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6184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6184"/>
          </a:xfrm>
        </p:spPr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618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6184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6184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D16FA71-E5A1-4B22-877B-790B2D8CCF13}" type="slidenum">
              <a:rPr kumimoji="0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952508"/>
            <a:ext cx="8139178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60400" y="6350000"/>
            <a:ext cx="2024063" cy="317500"/>
          </a:xfrm>
        </p:spPr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2021/9/15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087688" y="6350000"/>
            <a:ext cx="2968625" cy="317500"/>
          </a:xfrm>
        </p:spPr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457950" y="6350000"/>
            <a:ext cx="2025650" cy="317500"/>
          </a:xfrm>
        </p:spPr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2670"/>
          <p:cNvSpPr>
            <a:spLocks noEditPoints="1"/>
          </p:cNvSpPr>
          <p:nvPr/>
        </p:nvSpPr>
        <p:spPr>
          <a:xfrm>
            <a:off x="193675" y="6407151"/>
            <a:ext cx="403225" cy="406400"/>
          </a:xfrm>
          <a:custGeom>
            <a:avLst/>
            <a:gdLst/>
            <a:ahLst/>
            <a:cxnLst>
              <a:cxn ang="0">
                <a:pos x="188172" y="374103"/>
              </a:cxn>
              <a:cxn ang="0">
                <a:pos x="153226" y="398326"/>
              </a:cxn>
              <a:cxn ang="0">
                <a:pos x="110215" y="406400"/>
              </a:cxn>
              <a:cxn ang="0">
                <a:pos x="24194" y="403709"/>
              </a:cxn>
              <a:cxn ang="0">
                <a:pos x="2688" y="382177"/>
              </a:cxn>
              <a:cxn ang="0">
                <a:pos x="0" y="293362"/>
              </a:cxn>
              <a:cxn ang="0">
                <a:pos x="8065" y="252991"/>
              </a:cxn>
              <a:cxn ang="0">
                <a:pos x="32258" y="215311"/>
              </a:cxn>
              <a:cxn ang="0">
                <a:pos x="231182" y="18840"/>
              </a:cxn>
              <a:cxn ang="0">
                <a:pos x="271505" y="2691"/>
              </a:cxn>
              <a:cxn ang="0">
                <a:pos x="314516" y="2691"/>
              </a:cxn>
              <a:cxn ang="0">
                <a:pos x="354838" y="18840"/>
              </a:cxn>
              <a:cxn ang="0">
                <a:pos x="387096" y="51136"/>
              </a:cxn>
              <a:cxn ang="0">
                <a:pos x="403225" y="88816"/>
              </a:cxn>
              <a:cxn ang="0">
                <a:pos x="403225" y="134570"/>
              </a:cxn>
              <a:cxn ang="0">
                <a:pos x="387096" y="174940"/>
              </a:cxn>
              <a:cxn ang="0">
                <a:pos x="188172" y="374103"/>
              </a:cxn>
              <a:cxn ang="0">
                <a:pos x="56452" y="250299"/>
              </a:cxn>
              <a:cxn ang="0">
                <a:pos x="43011" y="271830"/>
              </a:cxn>
              <a:cxn ang="0">
                <a:pos x="40323" y="293362"/>
              </a:cxn>
              <a:cxn ang="0">
                <a:pos x="51075" y="304127"/>
              </a:cxn>
              <a:cxn ang="0">
                <a:pos x="69892" y="309510"/>
              </a:cxn>
              <a:cxn ang="0">
                <a:pos x="86021" y="320275"/>
              </a:cxn>
              <a:cxn ang="0">
                <a:pos x="96774" y="336424"/>
              </a:cxn>
              <a:cxn ang="0">
                <a:pos x="99462" y="355264"/>
              </a:cxn>
              <a:cxn ang="0">
                <a:pos x="110215" y="366029"/>
              </a:cxn>
              <a:cxn ang="0">
                <a:pos x="134408" y="360646"/>
              </a:cxn>
              <a:cxn ang="0">
                <a:pos x="155914" y="349881"/>
              </a:cxn>
              <a:cxn ang="0">
                <a:pos x="166666" y="328350"/>
              </a:cxn>
              <a:cxn ang="0">
                <a:pos x="172043" y="304127"/>
              </a:cxn>
              <a:cxn ang="0">
                <a:pos x="166666" y="277213"/>
              </a:cxn>
              <a:cxn ang="0">
                <a:pos x="150537" y="255682"/>
              </a:cxn>
              <a:cxn ang="0">
                <a:pos x="126344" y="239534"/>
              </a:cxn>
              <a:cxn ang="0">
                <a:pos x="99462" y="234151"/>
              </a:cxn>
              <a:cxn ang="0">
                <a:pos x="77957" y="236842"/>
              </a:cxn>
              <a:cxn ang="0">
                <a:pos x="56452" y="250299"/>
              </a:cxn>
              <a:cxn ang="0">
                <a:pos x="344085" y="161483"/>
              </a:cxn>
              <a:cxn ang="0">
                <a:pos x="357526" y="139952"/>
              </a:cxn>
              <a:cxn ang="0">
                <a:pos x="362903" y="113038"/>
              </a:cxn>
              <a:cxn ang="0">
                <a:pos x="357526" y="86125"/>
              </a:cxn>
              <a:cxn ang="0">
                <a:pos x="344085" y="61902"/>
              </a:cxn>
              <a:cxn ang="0">
                <a:pos x="319892" y="45754"/>
              </a:cxn>
              <a:cxn ang="0">
                <a:pos x="293010" y="40371"/>
              </a:cxn>
              <a:cxn ang="0">
                <a:pos x="266129" y="45754"/>
              </a:cxn>
              <a:cxn ang="0">
                <a:pos x="241935" y="61902"/>
              </a:cxn>
              <a:cxn ang="0">
                <a:pos x="129032" y="196472"/>
              </a:cxn>
              <a:cxn ang="0">
                <a:pos x="163978" y="212620"/>
              </a:cxn>
              <a:cxn ang="0">
                <a:pos x="190860" y="242225"/>
              </a:cxn>
              <a:cxn ang="0">
                <a:pos x="206989" y="274522"/>
              </a:cxn>
            </a:cxnLst>
            <a:rect l="0" t="0" r="0" b="0"/>
            <a:pathLst>
              <a:path w="300" h="302">
                <a:moveTo>
                  <a:pt x="140" y="278"/>
                </a:moveTo>
                <a:lnTo>
                  <a:pt x="140" y="278"/>
                </a:lnTo>
                <a:lnTo>
                  <a:pt x="128" y="288"/>
                </a:lnTo>
                <a:lnTo>
                  <a:pt x="114" y="296"/>
                </a:lnTo>
                <a:lnTo>
                  <a:pt x="98" y="300"/>
                </a:lnTo>
                <a:lnTo>
                  <a:pt x="82" y="302"/>
                </a:lnTo>
                <a:lnTo>
                  <a:pt x="30" y="302"/>
                </a:lnTo>
                <a:lnTo>
                  <a:pt x="18" y="300"/>
                </a:lnTo>
                <a:lnTo>
                  <a:pt x="8" y="292"/>
                </a:lnTo>
                <a:lnTo>
                  <a:pt x="2" y="284"/>
                </a:lnTo>
                <a:lnTo>
                  <a:pt x="0" y="272"/>
                </a:lnTo>
                <a:lnTo>
                  <a:pt x="0" y="218"/>
                </a:lnTo>
                <a:lnTo>
                  <a:pt x="0" y="202"/>
                </a:lnTo>
                <a:lnTo>
                  <a:pt x="6" y="188"/>
                </a:lnTo>
                <a:lnTo>
                  <a:pt x="14" y="174"/>
                </a:lnTo>
                <a:lnTo>
                  <a:pt x="24" y="160"/>
                </a:lnTo>
                <a:lnTo>
                  <a:pt x="160" y="24"/>
                </a:lnTo>
                <a:lnTo>
                  <a:pt x="172" y="14"/>
                </a:lnTo>
                <a:lnTo>
                  <a:pt x="186" y="6"/>
                </a:lnTo>
                <a:lnTo>
                  <a:pt x="202" y="2"/>
                </a:lnTo>
                <a:lnTo>
                  <a:pt x="218" y="0"/>
                </a:lnTo>
                <a:lnTo>
                  <a:pt x="234" y="2"/>
                </a:lnTo>
                <a:lnTo>
                  <a:pt x="250" y="6"/>
                </a:lnTo>
                <a:lnTo>
                  <a:pt x="264" y="14"/>
                </a:lnTo>
                <a:lnTo>
                  <a:pt x="276" y="24"/>
                </a:lnTo>
                <a:lnTo>
                  <a:pt x="288" y="38"/>
                </a:lnTo>
                <a:lnTo>
                  <a:pt x="294" y="52"/>
                </a:lnTo>
                <a:lnTo>
                  <a:pt x="300" y="66"/>
                </a:lnTo>
                <a:lnTo>
                  <a:pt x="300" y="84"/>
                </a:lnTo>
                <a:lnTo>
                  <a:pt x="300" y="100"/>
                </a:lnTo>
                <a:lnTo>
                  <a:pt x="294" y="116"/>
                </a:lnTo>
                <a:lnTo>
                  <a:pt x="288" y="130"/>
                </a:lnTo>
                <a:lnTo>
                  <a:pt x="276" y="142"/>
                </a:lnTo>
                <a:lnTo>
                  <a:pt x="140" y="278"/>
                </a:lnTo>
                <a:close/>
                <a:moveTo>
                  <a:pt x="42" y="186"/>
                </a:moveTo>
                <a:lnTo>
                  <a:pt x="42" y="186"/>
                </a:lnTo>
                <a:lnTo>
                  <a:pt x="36" y="194"/>
                </a:lnTo>
                <a:lnTo>
                  <a:pt x="32" y="202"/>
                </a:lnTo>
                <a:lnTo>
                  <a:pt x="30" y="210"/>
                </a:lnTo>
                <a:lnTo>
                  <a:pt x="30" y="218"/>
                </a:lnTo>
                <a:lnTo>
                  <a:pt x="30" y="228"/>
                </a:lnTo>
                <a:lnTo>
                  <a:pt x="38" y="226"/>
                </a:lnTo>
                <a:lnTo>
                  <a:pt x="44" y="228"/>
                </a:lnTo>
                <a:lnTo>
                  <a:pt x="52" y="230"/>
                </a:lnTo>
                <a:lnTo>
                  <a:pt x="58" y="232"/>
                </a:lnTo>
                <a:lnTo>
                  <a:pt x="64" y="238"/>
                </a:lnTo>
                <a:lnTo>
                  <a:pt x="68" y="244"/>
                </a:lnTo>
                <a:lnTo>
                  <a:pt x="72" y="250"/>
                </a:lnTo>
                <a:lnTo>
                  <a:pt x="74" y="256"/>
                </a:lnTo>
                <a:lnTo>
                  <a:pt x="74" y="264"/>
                </a:lnTo>
                <a:lnTo>
                  <a:pt x="74" y="272"/>
                </a:lnTo>
                <a:lnTo>
                  <a:pt x="82" y="272"/>
                </a:lnTo>
                <a:lnTo>
                  <a:pt x="92" y="270"/>
                </a:lnTo>
                <a:lnTo>
                  <a:pt x="100" y="268"/>
                </a:lnTo>
                <a:lnTo>
                  <a:pt x="108" y="266"/>
                </a:lnTo>
                <a:lnTo>
                  <a:pt x="116" y="260"/>
                </a:lnTo>
                <a:lnTo>
                  <a:pt x="120" y="252"/>
                </a:lnTo>
                <a:lnTo>
                  <a:pt x="124" y="244"/>
                </a:lnTo>
                <a:lnTo>
                  <a:pt x="126" y="236"/>
                </a:lnTo>
                <a:lnTo>
                  <a:pt x="128" y="226"/>
                </a:lnTo>
                <a:lnTo>
                  <a:pt x="126" y="216"/>
                </a:lnTo>
                <a:lnTo>
                  <a:pt x="124" y="206"/>
                </a:lnTo>
                <a:lnTo>
                  <a:pt x="118" y="198"/>
                </a:lnTo>
                <a:lnTo>
                  <a:pt x="112" y="190"/>
                </a:lnTo>
                <a:lnTo>
                  <a:pt x="104" y="182"/>
                </a:lnTo>
                <a:lnTo>
                  <a:pt x="94" y="178"/>
                </a:lnTo>
                <a:lnTo>
                  <a:pt x="86" y="174"/>
                </a:lnTo>
                <a:lnTo>
                  <a:pt x="74" y="174"/>
                </a:lnTo>
                <a:lnTo>
                  <a:pt x="66" y="174"/>
                </a:lnTo>
                <a:lnTo>
                  <a:pt x="58" y="176"/>
                </a:lnTo>
                <a:lnTo>
                  <a:pt x="50" y="180"/>
                </a:lnTo>
                <a:lnTo>
                  <a:pt x="42" y="186"/>
                </a:lnTo>
                <a:close/>
                <a:moveTo>
                  <a:pt x="158" y="218"/>
                </a:moveTo>
                <a:lnTo>
                  <a:pt x="256" y="120"/>
                </a:lnTo>
                <a:lnTo>
                  <a:pt x="262" y="112"/>
                </a:lnTo>
                <a:lnTo>
                  <a:pt x="266" y="104"/>
                </a:lnTo>
                <a:lnTo>
                  <a:pt x="270" y="94"/>
                </a:lnTo>
                <a:lnTo>
                  <a:pt x="270" y="84"/>
                </a:lnTo>
                <a:lnTo>
                  <a:pt x="270" y="72"/>
                </a:lnTo>
                <a:lnTo>
                  <a:pt x="266" y="64"/>
                </a:lnTo>
                <a:lnTo>
                  <a:pt x="262" y="54"/>
                </a:lnTo>
                <a:lnTo>
                  <a:pt x="256" y="46"/>
                </a:lnTo>
                <a:lnTo>
                  <a:pt x="248" y="40"/>
                </a:lnTo>
                <a:lnTo>
                  <a:pt x="238" y="34"/>
                </a:lnTo>
                <a:lnTo>
                  <a:pt x="228" y="32"/>
                </a:lnTo>
                <a:lnTo>
                  <a:pt x="218" y="30"/>
                </a:lnTo>
                <a:lnTo>
                  <a:pt x="208" y="32"/>
                </a:lnTo>
                <a:lnTo>
                  <a:pt x="198" y="34"/>
                </a:lnTo>
                <a:lnTo>
                  <a:pt x="188" y="40"/>
                </a:lnTo>
                <a:lnTo>
                  <a:pt x="180" y="46"/>
                </a:lnTo>
                <a:lnTo>
                  <a:pt x="82" y="144"/>
                </a:lnTo>
                <a:lnTo>
                  <a:pt x="96" y="146"/>
                </a:lnTo>
                <a:lnTo>
                  <a:pt x="110" y="152"/>
                </a:lnTo>
                <a:lnTo>
                  <a:pt x="122" y="158"/>
                </a:lnTo>
                <a:lnTo>
                  <a:pt x="134" y="168"/>
                </a:lnTo>
                <a:lnTo>
                  <a:pt x="142" y="180"/>
                </a:lnTo>
                <a:lnTo>
                  <a:pt x="150" y="192"/>
                </a:lnTo>
                <a:lnTo>
                  <a:pt x="154" y="204"/>
                </a:lnTo>
                <a:lnTo>
                  <a:pt x="158" y="218"/>
                </a:lnTo>
                <a:close/>
              </a:path>
            </a:pathLst>
          </a:custGeom>
          <a:solidFill>
            <a:srgbClr val="EC008D"/>
          </a:solidFill>
          <a:ln w="9525">
            <a:noFill/>
          </a:ln>
        </p:spPr>
        <p:txBody>
          <a:bodyPr/>
          <a:lstStyle/>
          <a:p>
            <a:pPr fontAlgn="auto"/>
            <a:endParaRPr lang="zh-CN" altLang="en-US" sz="1050" strike="noStrike" noProof="1"/>
          </a:p>
        </p:txBody>
      </p:sp>
      <p:sp>
        <p:nvSpPr>
          <p:cNvPr id="8" name="矩形 7"/>
          <p:cNvSpPr/>
          <p:nvPr/>
        </p:nvSpPr>
        <p:spPr>
          <a:xfrm>
            <a:off x="596900" y="6741584"/>
            <a:ext cx="8543925" cy="71967"/>
          </a:xfrm>
          <a:prstGeom prst="rect">
            <a:avLst/>
          </a:prstGeom>
          <a:solidFill>
            <a:srgbClr val="F298C0"/>
          </a:solidFill>
          <a:ln>
            <a:solidFill>
              <a:srgbClr val="F298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21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7275" y="6678084"/>
            <a:ext cx="1744663" cy="1714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F86E29D-3BD3-4771-9084-A3E8230627BF}" type="datetimeFigureOut">
              <a:rPr kumimoji="0" lang="zh-CN" altLang="en-US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2021/9/15</a:t>
            </a:fld>
            <a:endParaRPr kumimoji="0" lang="zh-CN" altLang="en-US" sz="900" b="0" i="0" u="none" strike="noStrike" kern="1200" cap="none" spc="0" normalizeH="0" baseline="0" noProof="1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80922B1-F347-448D-AA51-1871E9379DB3}" type="slidenum">
              <a:rPr kumimoji="0" lang="zh-CN" altLang="en-US" sz="9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0" y="814917"/>
            <a:ext cx="9144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500284"/>
            <a:ext cx="9144000" cy="3577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0AF62F-4C95-4688-BD18-6C70F915119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234950" y="6309784"/>
            <a:ext cx="2057400" cy="2730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eaLnBrk="0" hangingPunct="0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>
          <a:xfrm>
            <a:off x="2597150" y="6309784"/>
            <a:ext cx="3949700" cy="2730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eaLnBrk="0" hangingPunct="0">
              <a:defRPr sz="675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823200" y="6309784"/>
            <a:ext cx="1096963" cy="273051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algn="r" fontAlgn="auto">
              <a:buNone/>
            </a:pPr>
            <a:fld id="{9A0DB2DC-4C9A-4742-B13C-FB6460FD3503}" type="slidenum">
              <a:rPr lang="zh-CN" altLang="en-US" sz="900" strike="noStrike" noProof="1" dirty="0">
                <a:solidFill>
                  <a:srgbClr val="404040"/>
                </a:solidFill>
                <a:latin typeface="+mn-lt"/>
                <a:ea typeface="+mn-ea"/>
                <a:cs typeface="+mn-cs"/>
              </a:rPr>
              <a:t>‹#›</a:t>
            </a:fld>
            <a:endParaRPr lang="zh-CN" altLang="en-US" sz="900" strike="noStrike" noProof="1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4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8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73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97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22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9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73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25">
                <a:solidFill>
                  <a:schemeClr val="tx1">
                    <a:tint val="75000"/>
                  </a:schemeClr>
                </a:solidFill>
              </a:defRPr>
            </a:lvl1pPr>
            <a:lvl2pPr marL="42418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84899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3pPr>
            <a:lvl4pPr marL="127317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69799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212280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54698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97180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339598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263" y="1679575"/>
            <a:ext cx="5108575" cy="4752975"/>
          </a:xfrm>
        </p:spPr>
        <p:txBody>
          <a:bodyPr/>
          <a:lstStyle>
            <a:lvl1pPr>
              <a:defRPr sz="2620"/>
            </a:lvl1pPr>
            <a:lvl2pPr>
              <a:defRPr sz="2220"/>
            </a:lvl2pPr>
            <a:lvl3pPr>
              <a:defRPr sz="1825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7239" y="1679575"/>
            <a:ext cx="5108575" cy="4752975"/>
          </a:xfrm>
        </p:spPr>
        <p:txBody>
          <a:bodyPr/>
          <a:lstStyle>
            <a:lvl1pPr>
              <a:defRPr sz="2620"/>
            </a:lvl1pPr>
            <a:lvl2pPr>
              <a:defRPr sz="2220"/>
            </a:lvl2pPr>
            <a:lvl3pPr>
              <a:defRPr sz="1825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4180" indent="0">
              <a:buNone/>
              <a:defRPr sz="1825" b="1"/>
            </a:lvl2pPr>
            <a:lvl3pPr marL="848995" indent="0">
              <a:buNone/>
              <a:defRPr sz="1665" b="1"/>
            </a:lvl3pPr>
            <a:lvl4pPr marL="1273175" indent="0">
              <a:buNone/>
              <a:defRPr sz="1510" b="1"/>
            </a:lvl4pPr>
            <a:lvl5pPr marL="1697990" indent="0">
              <a:buNone/>
              <a:defRPr sz="1510" b="1"/>
            </a:lvl5pPr>
            <a:lvl6pPr marL="2122805" indent="0">
              <a:buNone/>
              <a:defRPr sz="1510" b="1"/>
            </a:lvl6pPr>
            <a:lvl7pPr marL="2546985" indent="0">
              <a:buNone/>
              <a:defRPr sz="1510" b="1"/>
            </a:lvl7pPr>
            <a:lvl8pPr marL="2971800" indent="0">
              <a:buNone/>
              <a:defRPr sz="1510" b="1"/>
            </a:lvl8pPr>
            <a:lvl9pPr marL="3395980" indent="0">
              <a:buNone/>
              <a:defRPr sz="151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20"/>
            </a:lvl1pPr>
            <a:lvl2pPr>
              <a:defRPr sz="1825"/>
            </a:lvl2pPr>
            <a:lvl3pPr>
              <a:defRPr sz="1665"/>
            </a:lvl3pPr>
            <a:lvl4pPr>
              <a:defRPr sz="1510"/>
            </a:lvl4pPr>
            <a:lvl5pPr>
              <a:defRPr sz="1510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20" b="1"/>
            </a:lvl1pPr>
            <a:lvl2pPr marL="424180" indent="0">
              <a:buNone/>
              <a:defRPr sz="1825" b="1"/>
            </a:lvl2pPr>
            <a:lvl3pPr marL="848995" indent="0">
              <a:buNone/>
              <a:defRPr sz="1665" b="1"/>
            </a:lvl3pPr>
            <a:lvl4pPr marL="1273175" indent="0">
              <a:buNone/>
              <a:defRPr sz="1510" b="1"/>
            </a:lvl4pPr>
            <a:lvl5pPr marL="1697990" indent="0">
              <a:buNone/>
              <a:defRPr sz="1510" b="1"/>
            </a:lvl5pPr>
            <a:lvl6pPr marL="2122805" indent="0">
              <a:buNone/>
              <a:defRPr sz="1510" b="1"/>
            </a:lvl6pPr>
            <a:lvl7pPr marL="2546985" indent="0">
              <a:buNone/>
              <a:defRPr sz="1510" b="1"/>
            </a:lvl7pPr>
            <a:lvl8pPr marL="2971800" indent="0">
              <a:buNone/>
              <a:defRPr sz="1510" b="1"/>
            </a:lvl8pPr>
            <a:lvl9pPr marL="3395980" indent="0">
              <a:buNone/>
              <a:defRPr sz="151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20"/>
            </a:lvl1pPr>
            <a:lvl2pPr>
              <a:defRPr sz="1825"/>
            </a:lvl2pPr>
            <a:lvl3pPr>
              <a:defRPr sz="1665"/>
            </a:lvl3pPr>
            <a:lvl4pPr>
              <a:defRPr sz="1510"/>
            </a:lvl4pPr>
            <a:lvl5pPr>
              <a:defRPr sz="1510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8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935"/>
            </a:lvl1pPr>
            <a:lvl2pPr>
              <a:defRPr sz="2620"/>
            </a:lvl2pPr>
            <a:lvl3pPr>
              <a:defRPr sz="2220"/>
            </a:lvl3pPr>
            <a:lvl4pPr>
              <a:defRPr sz="1825"/>
            </a:lvl4pPr>
            <a:lvl5pPr>
              <a:defRPr sz="1825"/>
            </a:lvl5pPr>
            <a:lvl6pPr>
              <a:defRPr sz="1825"/>
            </a:lvl6pPr>
            <a:lvl7pPr>
              <a:defRPr sz="1825"/>
            </a:lvl7pPr>
            <a:lvl8pPr>
              <a:defRPr sz="1825"/>
            </a:lvl8pPr>
            <a:lvl9pPr>
              <a:defRPr sz="18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270"/>
            </a:lvl1pPr>
            <a:lvl2pPr marL="424180" indent="0">
              <a:buNone/>
              <a:defRPr sz="1110"/>
            </a:lvl2pPr>
            <a:lvl3pPr marL="848995" indent="0">
              <a:buNone/>
              <a:defRPr sz="950"/>
            </a:lvl3pPr>
            <a:lvl4pPr marL="1273175" indent="0">
              <a:buNone/>
              <a:defRPr sz="875"/>
            </a:lvl4pPr>
            <a:lvl5pPr marL="1697990" indent="0">
              <a:buNone/>
              <a:defRPr sz="875"/>
            </a:lvl5pPr>
            <a:lvl6pPr marL="2122805" indent="0">
              <a:buNone/>
              <a:defRPr sz="875"/>
            </a:lvl6pPr>
            <a:lvl7pPr marL="2546985" indent="0">
              <a:buNone/>
              <a:defRPr sz="875"/>
            </a:lvl7pPr>
            <a:lvl8pPr marL="2971800" indent="0">
              <a:buNone/>
              <a:defRPr sz="875"/>
            </a:lvl8pPr>
            <a:lvl9pPr marL="339598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2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35"/>
            </a:lvl1pPr>
            <a:lvl2pPr marL="424180" indent="0">
              <a:buNone/>
              <a:defRPr sz="2620"/>
            </a:lvl2pPr>
            <a:lvl3pPr marL="848995" indent="0">
              <a:buNone/>
              <a:defRPr sz="2220"/>
            </a:lvl3pPr>
            <a:lvl4pPr marL="1273175" indent="0">
              <a:buNone/>
              <a:defRPr sz="1825"/>
            </a:lvl4pPr>
            <a:lvl5pPr marL="1697990" indent="0">
              <a:buNone/>
              <a:defRPr sz="1825"/>
            </a:lvl5pPr>
            <a:lvl6pPr marL="2122805" indent="0">
              <a:buNone/>
              <a:defRPr sz="1825"/>
            </a:lvl6pPr>
            <a:lvl7pPr marL="2546985" indent="0">
              <a:buNone/>
              <a:defRPr sz="1825"/>
            </a:lvl7pPr>
            <a:lvl8pPr marL="2971800" indent="0">
              <a:buNone/>
              <a:defRPr sz="1825"/>
            </a:lvl8pPr>
            <a:lvl9pPr marL="3395980" indent="0">
              <a:buNone/>
              <a:defRPr sz="182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70"/>
            </a:lvl1pPr>
            <a:lvl2pPr marL="424180" indent="0">
              <a:buNone/>
              <a:defRPr sz="1110"/>
            </a:lvl2pPr>
            <a:lvl3pPr marL="848995" indent="0">
              <a:buNone/>
              <a:defRPr sz="950"/>
            </a:lvl3pPr>
            <a:lvl4pPr marL="1273175" indent="0">
              <a:buNone/>
              <a:defRPr sz="875"/>
            </a:lvl4pPr>
            <a:lvl5pPr marL="1697990" indent="0">
              <a:buNone/>
              <a:defRPr sz="875"/>
            </a:lvl5pPr>
            <a:lvl6pPr marL="2122805" indent="0">
              <a:buNone/>
              <a:defRPr sz="875"/>
            </a:lvl6pPr>
            <a:lvl7pPr marL="2546985" indent="0">
              <a:buNone/>
              <a:defRPr sz="875"/>
            </a:lvl7pPr>
            <a:lvl8pPr marL="2971800" indent="0">
              <a:buNone/>
              <a:defRPr sz="875"/>
            </a:lvl8pPr>
            <a:lvl9pPr marL="3395980" indent="0">
              <a:buNone/>
              <a:defRPr sz="8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425" y="288926"/>
            <a:ext cx="2592388" cy="61436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263" y="288926"/>
            <a:ext cx="7624762" cy="61436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45">
        <p:fade/>
      </p:transition>
    </mc:Choice>
    <mc:Fallback xmlns="">
      <p:transition spd="med" advTm="21145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763" y="0"/>
            <a:ext cx="913447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/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106985" tIns="53492" rIns="106985" bIns="5349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106985" tIns="53492" rIns="106985" bIns="5349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37AB-5291-48FC-9075-9F29944D13C7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106985" tIns="53492" rIns="106985" bIns="53492" rtlCol="0" anchor="ctr"/>
          <a:lstStyle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3CECD-E187-45A6-BE7A-E277637993E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848995" rtl="0" eaLnBrk="1" latinLnBrk="0" hangingPunct="1">
        <a:spcBef>
          <a:spcPct val="0"/>
        </a:spcBef>
        <a:buNone/>
        <a:defRPr sz="40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8770" indent="-31877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2935" kern="1200">
          <a:solidFill>
            <a:schemeClr val="tx1"/>
          </a:solidFill>
          <a:latin typeface="+mn-lt"/>
          <a:ea typeface="+mn-ea"/>
          <a:cs typeface="+mn-cs"/>
        </a:defRPr>
      </a:lvl1pPr>
      <a:lvl2pPr marL="689610" indent="-265430" algn="l" defTabSz="848995" rtl="0" eaLnBrk="1" latinLnBrk="0" hangingPunct="1">
        <a:spcBef>
          <a:spcPts val="75"/>
        </a:spcBef>
        <a:buFont typeface="Arial" panose="020B0604020202020204" pitchFamily="34" charset="0"/>
        <a:buChar char="–"/>
        <a:defRPr sz="2620" kern="1200">
          <a:solidFill>
            <a:schemeClr val="tx1"/>
          </a:solidFill>
          <a:latin typeface="+mn-lt"/>
          <a:ea typeface="+mn-ea"/>
          <a:cs typeface="+mn-cs"/>
        </a:defRPr>
      </a:lvl2pPr>
      <a:lvl3pPr marL="1061085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3pPr>
      <a:lvl4pPr marL="1485900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–"/>
        <a:defRPr sz="1825" kern="1200">
          <a:solidFill>
            <a:schemeClr val="tx1"/>
          </a:solidFill>
          <a:latin typeface="+mn-lt"/>
          <a:ea typeface="+mn-ea"/>
          <a:cs typeface="+mn-cs"/>
        </a:defRPr>
      </a:lvl4pPr>
      <a:lvl5pPr marL="1910715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»"/>
        <a:defRPr sz="1825" kern="1200">
          <a:solidFill>
            <a:schemeClr val="tx1"/>
          </a:solidFill>
          <a:latin typeface="+mn-lt"/>
          <a:ea typeface="+mn-ea"/>
          <a:cs typeface="+mn-cs"/>
        </a:defRPr>
      </a:lvl5pPr>
      <a:lvl6pPr marL="2334895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6pPr>
      <a:lvl7pPr marL="2759710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7pPr>
      <a:lvl8pPr marL="3183890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8pPr>
      <a:lvl9pPr marL="3608070" indent="-212090" algn="l" defTabSz="848995" rtl="0" eaLnBrk="1" latinLnBrk="0" hangingPunct="1">
        <a:spcBef>
          <a:spcPts val="75"/>
        </a:spcBef>
        <a:buFont typeface="Arial" panose="020B0604020202020204" pitchFamily="34" charset="0"/>
        <a:buChar char="•"/>
        <a:defRPr sz="1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1pPr>
      <a:lvl2pPr marL="424180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2pPr>
      <a:lvl3pPr marL="848995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3pPr>
      <a:lvl4pPr marL="1273175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4pPr>
      <a:lvl5pPr marL="1697990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5pPr>
      <a:lvl6pPr marL="2122805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6pPr>
      <a:lvl7pPr marL="2546985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7pPr>
      <a:lvl8pPr marL="2971800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8pPr>
      <a:lvl9pPr marL="3395980" algn="l" defTabSz="848995" rtl="0" eaLnBrk="1" latinLnBrk="0" hangingPunct="1">
        <a:defRPr sz="16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9.png"/><Relationship Id="rId7" Type="http://schemas.openxmlformats.org/officeDocument/2006/relationships/image" Target="../media/image61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&#36963;&#21776;&#20351;&#33337;%20&#20170;&#22825;&#23558;&#22312;&#19990;&#21338;&#22253;&#40644;&#28006;&#27743;&#27700;&#22495;&#23637;&#31034;%20100612%20&#30475;&#19996;&#26041;%20&#39640;&#28165;.av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17f790529822720e55cb1e4f7bcb0a46f21fab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15" y="571657"/>
            <a:ext cx="7406685" cy="571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矩形 34"/>
          <p:cNvSpPr/>
          <p:nvPr/>
        </p:nvSpPr>
        <p:spPr>
          <a:xfrm>
            <a:off x="0" y="571657"/>
            <a:ext cx="9144000" cy="5714685"/>
          </a:xfrm>
          <a:prstGeom prst="rect">
            <a:avLst/>
          </a:prstGeom>
          <a:solidFill>
            <a:srgbClr val="7F7F7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5" dirty="0">
              <a:solidFill>
                <a:schemeClr val="bg1"/>
              </a:solidFill>
            </a:endParaRPr>
          </a:p>
        </p:txBody>
      </p:sp>
      <p:pic>
        <p:nvPicPr>
          <p:cNvPr id="40" name="图片 39" descr="17f790529822720e55cb1e4f7bcb0a46f21fab7a.jpg"/>
          <p:cNvPicPr>
            <a:picLocks noChangeAspect="1"/>
          </p:cNvPicPr>
          <p:nvPr/>
        </p:nvPicPr>
        <p:blipFill>
          <a:blip r:embed="rId3"/>
          <a:srcRect t="31006" r="71678" b="30318"/>
          <a:stretch>
            <a:fillRect/>
          </a:stretch>
        </p:blipFill>
        <p:spPr>
          <a:xfrm>
            <a:off x="1737315" y="2351820"/>
            <a:ext cx="2097667" cy="2211054"/>
          </a:xfrm>
          <a:prstGeom prst="roundRect">
            <a:avLst>
              <a:gd name="adj" fmla="val 12279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图片 40" descr="17f790529822720e55cb1e4f7bcb0a46f21fab7a.jpg"/>
          <p:cNvPicPr>
            <a:picLocks noChangeAspect="1"/>
          </p:cNvPicPr>
          <p:nvPr/>
        </p:nvPicPr>
        <p:blipFill>
          <a:blip r:embed="rId3"/>
          <a:srcRect l="77973" t="24065" r="12076" b="48168"/>
          <a:stretch>
            <a:fillRect/>
          </a:stretch>
        </p:blipFill>
        <p:spPr>
          <a:xfrm>
            <a:off x="7520072" y="1954964"/>
            <a:ext cx="737018" cy="1587424"/>
          </a:xfrm>
          <a:prstGeom prst="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6" name="矩形 35"/>
          <p:cNvSpPr/>
          <p:nvPr/>
        </p:nvSpPr>
        <p:spPr>
          <a:xfrm>
            <a:off x="490053" y="1170213"/>
            <a:ext cx="680324" cy="4494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175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封建</a:t>
            </a:r>
            <a:r>
              <a:rPr lang="zh-CN" altLang="en-US" sz="3175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时代的</a:t>
            </a:r>
            <a:r>
              <a:rPr lang="zh-CN" altLang="en-US" sz="3175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亚洲</a:t>
            </a:r>
            <a:r>
              <a:rPr lang="zh-CN" altLang="en-US" sz="3175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国家</a:t>
            </a:r>
            <a:endParaRPr lang="zh-CN" altLang="en-US" sz="3175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72" name="Rectangle 20"/>
          <p:cNvSpPr>
            <a:spLocks noChangeArrowheads="1"/>
          </p:cNvSpPr>
          <p:nvPr/>
        </p:nvSpPr>
        <p:spPr bwMode="auto">
          <a:xfrm>
            <a:off x="3235325" y="3454242"/>
            <a:ext cx="5834063" cy="2122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fontAlgn="auto"/>
            <a:r>
              <a:rPr kumimoji="1" lang="en-US" altLang="zh-CN" sz="2400" strike="noStrike" noProof="1">
                <a:latin typeface="迷你简超粗圆" pitchFamily="2" charset="-122"/>
                <a:ea typeface="迷你简超粗圆" pitchFamily="2" charset="-122"/>
                <a:cs typeface="+mn-cs"/>
              </a:rPr>
              <a:t> </a:t>
            </a:r>
            <a:r>
              <a:rPr kumimoji="1" lang="en-US" altLang="zh-CN" sz="2400" strike="noStrike" noProof="1" smtClean="0">
                <a:latin typeface="迷你简超粗圆" pitchFamily="2" charset="-122"/>
                <a:ea typeface="迷你简超粗圆" pitchFamily="2" charset="-122"/>
                <a:cs typeface="+mn-cs"/>
              </a:rPr>
              <a:t>  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中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大兄皇子联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合</a:t>
            </a:r>
            <a:r>
              <a:rPr kumimoji="1" lang="zh-CN" altLang="en-US" sz="2800" b="1" strike="noStrike" noProof="1" smtClean="0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中</a:t>
            </a:r>
            <a:r>
              <a:rPr kumimoji="1" lang="zh-CN" altLang="en-US" sz="2800" b="1" strike="noStrike" noProof="1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臣镰足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发动政变，刺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杀贵族权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臣</a:t>
            </a:r>
            <a:r>
              <a:rPr kumimoji="1" lang="zh-CN" altLang="en-US" sz="2800" b="1" strike="noStrike" noProof="1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苏我入鹿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，拥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立</a:t>
            </a:r>
            <a:r>
              <a:rPr kumimoji="1" lang="zh-CN" altLang="en-US" sz="2800" b="1" strike="noStrike" noProof="1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孝德天皇</a:t>
            </a:r>
            <a:r>
              <a:rPr kumimoji="1" lang="zh-CN" altLang="en-US" sz="2800" b="1" strike="noStrike" noProof="1" smtClean="0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。</a:t>
            </a:r>
            <a:endParaRPr kumimoji="1" lang="en-US" altLang="zh-CN" sz="2800" b="1" strike="noStrike" noProof="1" smtClean="0">
              <a:solidFill>
                <a:srgbClr val="FF0000"/>
              </a:solidFill>
              <a:latin typeface="迷你简超粗圆" pitchFamily="2" charset="-122"/>
              <a:ea typeface="迷你简超粗圆" pitchFamily="2" charset="-122"/>
            </a:endParaRPr>
          </a:p>
          <a:p>
            <a:pPr fontAlgn="auto"/>
            <a:r>
              <a:rPr kumimoji="1" lang="en-US" altLang="zh-CN" sz="2400" strike="noStrike" noProof="1">
                <a:latin typeface="迷你简超粗圆" pitchFamily="2" charset="-122"/>
                <a:ea typeface="迷你简超粗圆" pitchFamily="2" charset="-122"/>
                <a:cs typeface="+mn-cs"/>
              </a:rPr>
              <a:t> </a:t>
            </a:r>
            <a:r>
              <a:rPr kumimoji="1" lang="en-US" altLang="zh-CN" sz="2400" strike="noStrike" noProof="1" smtClean="0">
                <a:latin typeface="迷你简超粗圆" pitchFamily="2" charset="-122"/>
                <a:ea typeface="迷你简超粗圆" pitchFamily="2" charset="-122"/>
                <a:cs typeface="+mn-cs"/>
              </a:rPr>
              <a:t>  </a:t>
            </a:r>
            <a:r>
              <a:rPr kumimoji="1" lang="en-US" altLang="zh-CN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 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孝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德天皇即位后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，效仿中国定年号</a:t>
            </a:r>
            <a:r>
              <a:rPr kumimoji="1" lang="zh-CN" altLang="en-US" sz="2400" b="1" strike="noStrike" noProof="1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为</a:t>
            </a:r>
            <a:r>
              <a:rPr kumimoji="1" lang="zh-CN" altLang="en-US" sz="2800" b="1" strike="noStrike" noProof="1">
                <a:solidFill>
                  <a:srgbClr val="FF0000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“大化”</a:t>
            </a:r>
            <a:r>
              <a:rPr kumimoji="1" lang="zh-CN" altLang="en-US" sz="2400" b="1" strike="noStrike" noProof="1" smtClean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  <a:cs typeface="+mn-cs"/>
              </a:rPr>
              <a:t>。</a:t>
            </a:r>
            <a:r>
              <a:rPr lang="en-US" altLang="zh-CN" sz="2400" u="sng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7</a:t>
            </a:r>
            <a:r>
              <a:rPr lang="zh-CN" altLang="en-US" sz="2400" u="sng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世纪中期（公元</a:t>
            </a:r>
            <a:r>
              <a:rPr lang="en-US" altLang="zh-CN" sz="2400" u="sng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646</a:t>
            </a:r>
            <a:r>
              <a:rPr lang="zh-CN" altLang="en-US" sz="2400" u="sng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年）</a:t>
            </a:r>
            <a:r>
              <a:rPr lang="zh-CN" altLang="en-US" sz="2400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，</a:t>
            </a:r>
            <a:r>
              <a:rPr lang="zh-CN" altLang="en-US" sz="2400" strike="noStrike" kern="0" noProof="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孝德天皇颁布改新诏书，</a:t>
            </a:r>
            <a:r>
              <a:rPr lang="zh-CN" altLang="en-US" sz="2400" strike="noStrike" kern="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大化改新</a:t>
            </a:r>
            <a:r>
              <a:rPr lang="zh-CN" altLang="en-US" sz="2400" strike="noStrike" kern="0" noProof="0" dirty="0">
                <a:solidFill>
                  <a:srgbClr val="C00000"/>
                </a:solidFill>
                <a:latin typeface="楷体_GB2312" pitchFamily="49" charset="-122"/>
                <a:ea typeface="楷体_GB2312" pitchFamily="49" charset="-122"/>
                <a:cs typeface="+mn-cs"/>
                <a:sym typeface="+mn-ea"/>
              </a:rPr>
              <a:t>开始。</a:t>
            </a:r>
            <a:endParaRPr kumimoji="1" lang="zh-CN" altLang="en-US" sz="2400" b="1" strike="noStrike" noProof="1" smtClean="0">
              <a:solidFill>
                <a:schemeClr val="tx2"/>
              </a:solidFill>
              <a:latin typeface="迷你简超粗圆" pitchFamily="2" charset="-122"/>
              <a:ea typeface="迷你简超粗圆" pitchFamily="2" charset="-122"/>
            </a:endParaRPr>
          </a:p>
        </p:txBody>
      </p:sp>
      <p:sp>
        <p:nvSpPr>
          <p:cNvPr id="27650" name="Rectangle 28"/>
          <p:cNvSpPr/>
          <p:nvPr/>
        </p:nvSpPr>
        <p:spPr>
          <a:xfrm>
            <a:off x="1793875" y="960914"/>
            <a:ext cx="61264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大和国宫廷政变</a:t>
            </a:r>
            <a:r>
              <a:rPr lang="en-US" altLang="zh-CN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sz="3600" b="1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乙巳之变</a:t>
            </a:r>
            <a:r>
              <a:rPr lang="zh-CN" altLang="en-US" sz="3600" b="1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27651" name="Picture 31" descr="01000000000000119091295582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75" y="1536700"/>
            <a:ext cx="1790700" cy="195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7652" name="文本框 3"/>
          <p:cNvSpPr txBox="1"/>
          <p:nvPr/>
        </p:nvSpPr>
        <p:spPr>
          <a:xfrm>
            <a:off x="5448300" y="1814513"/>
            <a:ext cx="56832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迷你简超粗圆" pitchFamily="2" charset="-122"/>
                <a:ea typeface="迷你简超粗圆" pitchFamily="2" charset="-122"/>
              </a:rPr>
              <a:t>孝德天皇</a:t>
            </a:r>
          </a:p>
        </p:txBody>
      </p:sp>
      <p:pic>
        <p:nvPicPr>
          <p:cNvPr id="27653" name="Picture 5" descr="a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" y="1890713"/>
            <a:ext cx="3268663" cy="353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7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34938" y="1704975"/>
            <a:ext cx="1119188" cy="62865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背景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70013" y="1704975"/>
            <a:ext cx="722312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国际：中国文化直接影响着日本，推动日本进行改革</a:t>
            </a:r>
            <a:endParaRPr lang="en-US" altLang="zh-CN" sz="2000" b="1">
              <a:solidFill>
                <a:schemeClr val="tx2"/>
              </a:solidFill>
              <a:latin typeface="Calibri" panose="020F0502020204030204" charset="0"/>
              <a:ea typeface="黑体" panose="02010609060101010101" pitchFamily="49" charset="-122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国内：社会矛盾尖锐（根本原因）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34938" y="2449513"/>
            <a:ext cx="1143000" cy="5238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概况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713" y="4079875"/>
            <a:ext cx="385762" cy="18148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Calibri" panose="020F0502020204030204" charset="0"/>
                <a:ea typeface="黑体" panose="02010609060101010101" pitchFamily="49" charset="-122"/>
              </a:rPr>
              <a:t>孝德天皇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12713" y="3232150"/>
            <a:ext cx="1165225" cy="50641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60675" y="839788"/>
            <a:ext cx="5978525" cy="70675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4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大和 </a:t>
            </a:r>
            <a:r>
              <a:rPr lang="zh-CN" altLang="en-US" sz="40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正式改称 </a:t>
            </a: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日本国</a:t>
            </a:r>
          </a:p>
        </p:txBody>
      </p:sp>
      <p:grpSp>
        <p:nvGrpSpPr>
          <p:cNvPr id="29703" name="组合 9"/>
          <p:cNvGrpSpPr/>
          <p:nvPr/>
        </p:nvGrpSpPr>
        <p:grpSpPr>
          <a:xfrm>
            <a:off x="212893" y="901700"/>
            <a:ext cx="3127207" cy="645001"/>
            <a:chOff x="-442" y="291"/>
            <a:chExt cx="11012" cy="1355"/>
          </a:xfrm>
        </p:grpSpPr>
        <p:pic>
          <p:nvPicPr>
            <p:cNvPr id="29704" name="图片 5" descr="图片2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3724" y="-3753"/>
              <a:ext cx="983" cy="931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9705" name="文本框 13"/>
            <p:cNvSpPr txBox="1"/>
            <p:nvPr/>
          </p:nvSpPr>
          <p:spPr>
            <a:xfrm>
              <a:off x="-435" y="291"/>
              <a:ext cx="11005" cy="13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6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  <a:r>
                <a:rPr lang="en-US" altLang="zh-CN" sz="36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. </a:t>
              </a:r>
              <a:r>
                <a:rPr lang="zh-CN" altLang="zh-CN" sz="3600" b="1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大化改新</a:t>
              </a:r>
            </a:p>
          </p:txBody>
        </p:sp>
      </p:grpSp>
      <p:sp>
        <p:nvSpPr>
          <p:cNvPr id="16" name="Rectangle 18"/>
          <p:cNvSpPr/>
          <p:nvPr/>
        </p:nvSpPr>
        <p:spPr>
          <a:xfrm>
            <a:off x="1524000" y="3106738"/>
            <a:ext cx="6611938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）政治上：</a:t>
            </a:r>
          </a:p>
          <a:p>
            <a:endParaRPr lang="en-US" altLang="zh-CN" sz="2100" b="1" dirty="0">
              <a:solidFill>
                <a:srgbClr val="00006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）经济上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：</a:t>
            </a:r>
          </a:p>
          <a:p>
            <a:endParaRPr lang="zh-CN" altLang="en-US" sz="21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51200" y="3044825"/>
            <a:ext cx="58928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建立以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天皇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为中心的</a:t>
            </a:r>
            <a:r>
              <a:rPr lang="zh-CN" altLang="en-US" sz="24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中央集权制度</a:t>
            </a:r>
            <a:r>
              <a:rPr lang="zh-CN" altLang="en-US" sz="2000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（二官八省制）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地方设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国、郡、里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三级，由中央派官治理。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311525" y="5230813"/>
            <a:ext cx="49815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③统一赋税。</a:t>
            </a:r>
            <a:r>
              <a:rPr lang="zh-CN" altLang="en-US" sz="2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（租庸调制）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251200" y="3852863"/>
            <a:ext cx="52419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①将土地、部民收归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国有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；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311525" y="4211638"/>
            <a:ext cx="5653088" cy="9309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30000"/>
              </a:lnSpc>
            </a:pPr>
            <a:r>
              <a:rPr kumimoji="1" lang="zh-CN" altLang="en-US" sz="2100" b="1" u="sng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②班田收授法</a:t>
            </a:r>
            <a:r>
              <a:rPr kumimoji="1" lang="en-US" altLang="zh-CN" sz="2100" b="1" u="sng" noProof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新魏" panose="02010800040101010101" pitchFamily="2" charset="-122"/>
                <a:sym typeface="+mn-ea"/>
              </a:rPr>
              <a:t>: </a:t>
            </a:r>
            <a:r>
              <a:rPr lang="zh-CN" altLang="en-US" sz="2100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国家将土地分给公民，每六年授田一次，不能终身使用，不能买卖</a:t>
            </a:r>
            <a:r>
              <a:rPr lang="zh-CN" sz="2100" noProof="1">
                <a:solidFill>
                  <a:schemeClr val="tx2"/>
                </a:solidFill>
                <a:latin typeface="微软雅黑" panose="020B0503020204020204" charset="-122"/>
                <a:ea typeface="宋体" panose="02010600030101010101" pitchFamily="2" charset="-122"/>
                <a:cs typeface="+mn-cs"/>
                <a:sym typeface="+mn-ea"/>
              </a:rPr>
              <a:t>。</a:t>
            </a:r>
            <a:r>
              <a:rPr lang="en-US" altLang="zh-CN" sz="2100" noProof="1">
                <a:solidFill>
                  <a:schemeClr val="tx2"/>
                </a:solidFill>
                <a:latin typeface="微软雅黑" panose="020B0503020204020204" charset="-122"/>
                <a:ea typeface="宋体" panose="02010600030101010101" pitchFamily="2" charset="-122"/>
                <a:cs typeface="+mn-cs"/>
                <a:sym typeface="+mn-ea"/>
              </a:rPr>
              <a:t>(</a:t>
            </a:r>
            <a:r>
              <a:rPr lang="zh-CN" altLang="en-US" sz="2100" noProof="1">
                <a:solidFill>
                  <a:schemeClr val="tx2"/>
                </a:solidFill>
                <a:latin typeface="微软雅黑" panose="020B0503020204020204" charset="-122"/>
                <a:ea typeface="宋体" panose="02010600030101010101" pitchFamily="2" charset="-122"/>
                <a:cs typeface="+mn-cs"/>
                <a:sym typeface="+mn-ea"/>
              </a:rPr>
              <a:t>均田制</a:t>
            </a:r>
            <a:r>
              <a:rPr lang="en-US" altLang="zh-CN" sz="2100" noProof="1">
                <a:solidFill>
                  <a:schemeClr val="tx2"/>
                </a:solidFill>
                <a:latin typeface="微软雅黑" panose="020B0503020204020204" charset="-122"/>
                <a:ea typeface="宋体" panose="02010600030101010101" pitchFamily="2" charset="-122"/>
                <a:cs typeface="+mn-cs"/>
                <a:sym typeface="+mn-ea"/>
              </a:rPr>
              <a:t>)</a:t>
            </a:r>
            <a:endParaRPr kumimoji="1" lang="en-US" altLang="zh-CN" sz="2100" b="1" noProof="1" smtClean="0"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宋体" panose="02010600030101010101" pitchFamily="2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5" name="Picture 2" descr="https://timgsa.baidu.com/timg?image&amp;quality=80&amp;size=b9999_10000&amp;sec=1530780289746&amp;di=7e9a540bb8f803bf8bcb1d94489439f2&amp;imgtype=jpg&amp;src=http%3A%2F%2Fimg0.imgtn.bdimg.com%2Fit%2Fu%3D872287765%2C2432312524%26fm%3D214%26gp%3D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140" y="3996052"/>
            <a:ext cx="2105025" cy="19837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1156" name="Rectangle 20"/>
          <p:cNvSpPr>
            <a:spLocks noChangeArrowheads="1"/>
          </p:cNvSpPr>
          <p:nvPr/>
        </p:nvSpPr>
        <p:spPr bwMode="auto">
          <a:xfrm>
            <a:off x="1524000" y="2505075"/>
            <a:ext cx="6327775" cy="41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defRPr/>
            </a:pPr>
            <a:r>
              <a:rPr kumimoji="1" lang="en-US" altLang="zh-CN" sz="2100" strike="noStrike" noProof="1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646</a:t>
            </a:r>
            <a:r>
              <a:rPr kumimoji="1" lang="zh-CN" altLang="en-US" sz="2100" strike="noStrike" noProof="1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年，日本仿照</a:t>
            </a:r>
            <a:r>
              <a:rPr kumimoji="1" lang="zh-CN" altLang="en-US" sz="2100" b="1" u="sng" strike="noStrike" noProof="1" smtClean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唐朝</a:t>
            </a:r>
            <a:r>
              <a:rPr kumimoji="1" lang="zh-CN" altLang="en-US" sz="2100" strike="noStrike" noProof="1" smtClean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的典章制度，进行改革。</a:t>
            </a:r>
          </a:p>
        </p:txBody>
      </p:sp>
      <p:pic>
        <p:nvPicPr>
          <p:cNvPr id="17411" name="图片 17410" descr="fjapa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038" y="1484313"/>
            <a:ext cx="2455862" cy="15478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7" name="组合 46"/>
          <p:cNvGrpSpPr/>
          <p:nvPr/>
        </p:nvGrpSpPr>
        <p:grpSpPr>
          <a:xfrm>
            <a:off x="190818" y="1613218"/>
            <a:ext cx="8997950" cy="5067300"/>
            <a:chOff x="403187" y="885806"/>
            <a:chExt cx="8215370" cy="4000528"/>
          </a:xfrm>
        </p:grpSpPr>
        <p:grpSp>
          <p:nvGrpSpPr>
            <p:cNvPr id="29715" name="组合 41"/>
            <p:cNvGrpSpPr/>
            <p:nvPr/>
          </p:nvGrpSpPr>
          <p:grpSpPr>
            <a:xfrm>
              <a:off x="403187" y="885806"/>
              <a:ext cx="8215370" cy="4000528"/>
              <a:chOff x="403187" y="885806"/>
              <a:chExt cx="8358246" cy="4000528"/>
            </a:xfrm>
          </p:grpSpPr>
          <p:pic>
            <p:nvPicPr>
              <p:cNvPr id="45" name="图片 44"/>
              <p:cNvPicPr>
                <a:picLocks noChangeAspect="1"/>
              </p:cNvPicPr>
              <p:nvPr/>
            </p:nvPicPr>
            <p:blipFill rotWithShape="1">
              <a:blip r:embed="rId6" cstate="print">
                <a:lum bright="12000" contras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14" r="13974" b="25049"/>
              <a:stretch>
                <a:fillRect/>
              </a:stretch>
            </p:blipFill>
            <p:spPr>
              <a:xfrm>
                <a:off x="403187" y="885806"/>
                <a:ext cx="8358246" cy="4000528"/>
              </a:xfrm>
              <a:prstGeom prst="roundRect">
                <a:avLst>
                  <a:gd name="adj" fmla="val 7037"/>
                </a:avLst>
              </a:prstGeom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717" name="图片 43" descr="QQ截图20180911235736.png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12000" contrast="35999"/>
              </a:blip>
              <a:srcRect r="50893"/>
              <a:stretch>
                <a:fillRect/>
              </a:stretch>
            </p:blipFill>
            <p:spPr>
              <a:xfrm>
                <a:off x="544293" y="1028682"/>
                <a:ext cx="3929090" cy="36576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29718" name="图片 42" descr="QQ截图20180913114932.pn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12000" contrast="35999"/>
            </a:blip>
            <a:stretch>
              <a:fillRect/>
            </a:stretch>
          </p:blipFill>
          <p:spPr>
            <a:xfrm>
              <a:off x="4403714" y="1028682"/>
              <a:ext cx="4011917" cy="357190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42583" y="-62"/>
            <a:ext cx="8496300" cy="1794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770" dirty="0" smtClean="0">
                <a:ea typeface="黑体" panose="02010609060101010101" pitchFamily="49" charset="-122"/>
              </a:rPr>
              <a:t>        改</a:t>
            </a:r>
            <a:r>
              <a:rPr lang="zh-CN" altLang="en-US" sz="2770" dirty="0">
                <a:ea typeface="黑体" panose="02010609060101010101" pitchFamily="49" charset="-122"/>
              </a:rPr>
              <a:t>革行政制度，在中央设二官、八省，地方设国、郡、里等官职。官职的任免权都在中央，废除官职终身世袭制，实行中央集权。 </a:t>
            </a:r>
          </a:p>
          <a:p>
            <a:pPr algn="r" eaLnBrk="1" hangingPunct="1"/>
            <a:r>
              <a:rPr lang="zh-CN" altLang="en-US" sz="277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-----《</a:t>
            </a:r>
            <a:r>
              <a:rPr lang="zh-CN" altLang="en-US" sz="2770" dirty="0">
                <a:latin typeface="黑体" panose="02010609060101010101" pitchFamily="49" charset="-122"/>
                <a:ea typeface="黑体" panose="02010609060101010101" pitchFamily="49" charset="-122"/>
              </a:rPr>
              <a:t>改新之诏》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2" grpId="0" bldLvl="0" animBg="1"/>
      <p:bldP spid="16" grpId="0" bldLvl="0" animBg="1"/>
      <p:bldP spid="21" grpId="0"/>
      <p:bldP spid="26" grpId="0"/>
      <p:bldP spid="27" grpId="0"/>
      <p:bldP spid="28" grpId="0"/>
      <p:bldP spid="91156" grpId="0" bldLvl="0" animBg="1"/>
      <p:bldP spid="3" grpId="0" bldLvl="0" animBg="1"/>
      <p:bldP spid="3" grpId="1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20"/>
          <p:cNvSpPr/>
          <p:nvPr/>
        </p:nvSpPr>
        <p:spPr>
          <a:xfrm>
            <a:off x="323850" y="5261610"/>
            <a:ext cx="1133475" cy="453390"/>
          </a:xfrm>
          <a:prstGeom prst="roundRect">
            <a:avLst/>
          </a:prstGeom>
          <a:noFill/>
          <a:ln w="57150">
            <a:solidFill>
              <a:srgbClr val="6633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65"/>
          </a:p>
        </p:txBody>
      </p:sp>
      <p:sp>
        <p:nvSpPr>
          <p:cNvPr id="22" name="矩形 21"/>
          <p:cNvSpPr/>
          <p:nvPr/>
        </p:nvSpPr>
        <p:spPr>
          <a:xfrm>
            <a:off x="395897" y="5248348"/>
            <a:ext cx="828040" cy="481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4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影响</a:t>
            </a:r>
            <a:endParaRPr lang="zh-CN" altLang="en-US" sz="254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80470" y="5248469"/>
            <a:ext cx="7256794" cy="48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4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大化改新使日本发展成为</a:t>
            </a:r>
            <a:r>
              <a:rPr lang="zh-CN" altLang="en-US" sz="254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中央集权制</a:t>
            </a:r>
            <a:r>
              <a:rPr lang="zh-CN" altLang="en-US" sz="254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z="2540" dirty="0" smtClean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封建国家</a:t>
            </a:r>
            <a:r>
              <a:rPr lang="zh-CN" altLang="en-US" sz="254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en-US" sz="254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endParaRPr lang="zh-CN" altLang="en-US" sz="254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755384" y="3500438"/>
            <a:ext cx="7710343" cy="14554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220" dirty="0" smtClean="0">
                <a:latin typeface="微软雅黑" panose="020B0503020204020204" charset="-122"/>
                <a:ea typeface="微软雅黑" panose="020B0503020204020204" charset="-122"/>
              </a:rPr>
              <a:t>       大</a:t>
            </a:r>
            <a:r>
              <a:rPr kumimoji="1" lang="zh-CN" altLang="en-US" sz="2220" dirty="0">
                <a:latin typeface="微软雅黑" panose="020B0503020204020204" charset="-122"/>
                <a:ea typeface="微软雅黑" panose="020B0503020204020204" charset="-122"/>
              </a:rPr>
              <a:t>化改</a:t>
            </a:r>
            <a:r>
              <a:rPr kumimoji="1" lang="zh-CN" altLang="en-US" sz="2220" dirty="0" smtClean="0">
                <a:latin typeface="微软雅黑" panose="020B0503020204020204" charset="-122"/>
                <a:ea typeface="微软雅黑" panose="020B0503020204020204" charset="-122"/>
              </a:rPr>
              <a:t>新</a:t>
            </a:r>
            <a:r>
              <a:rPr lang="zh-CN" altLang="en-US" sz="2220" dirty="0" smtClean="0">
                <a:latin typeface="微软雅黑" panose="020B0503020204020204" charset="-122"/>
                <a:ea typeface="微软雅黑" panose="020B0503020204020204" charset="-122"/>
              </a:rPr>
              <a:t>把氏族豪强改造成为律令国家服务的官僚，大大削弱了他们的传统特权，</a:t>
            </a:r>
            <a:r>
              <a:rPr kumimoji="1" lang="zh-CN" altLang="en-US" sz="2220" dirty="0" smtClean="0">
                <a:latin typeface="微软雅黑" panose="020B0503020204020204" charset="-122"/>
                <a:ea typeface="微软雅黑" panose="020B0503020204020204" charset="-122"/>
              </a:rPr>
              <a:t>形成了以天皇为首的中央集权国家，</a:t>
            </a:r>
            <a:r>
              <a:rPr lang="zh-CN" altLang="en-US" sz="2220" dirty="0" smtClean="0">
                <a:latin typeface="微软雅黑" panose="020B0503020204020204" charset="-122"/>
                <a:ea typeface="微软雅黑" panose="020B0503020204020204" charset="-122"/>
              </a:rPr>
              <a:t>限制了为争夺土地和人民而进行的无休止的斗争，为经济和文化的发展创造了比较稳定的社会环境。</a:t>
            </a:r>
            <a:endParaRPr kumimoji="1" lang="zh-CN" altLang="en-US" sz="222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5" name="图片 34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571657"/>
            <a:ext cx="1360649" cy="64628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571657"/>
            <a:ext cx="8552653" cy="559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30" dirty="0" smtClean="0">
                <a:solidFill>
                  <a:schemeClr val="tx1"/>
                </a:solidFill>
                <a:effectLst/>
              </a:rPr>
              <a:t> </a:t>
            </a:r>
            <a:endParaRPr lang="zh-CN" altLang="en-US" sz="143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37" name="组合 23"/>
          <p:cNvGrpSpPr/>
          <p:nvPr/>
        </p:nvGrpSpPr>
        <p:grpSpPr>
          <a:xfrm flipH="1">
            <a:off x="6556279" y="561810"/>
            <a:ext cx="2183070" cy="587347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38" name="直角三角形 37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0" b="1" dirty="0">
                <a:ea typeface="微软雅黑" panose="020B050302020402020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0" b="1" dirty="0">
                <a:ea typeface="微软雅黑" panose="020B0503020204020204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>
          <a:xfrm>
            <a:off x="756903" y="777849"/>
            <a:ext cx="0" cy="207875"/>
          </a:xfrm>
          <a:prstGeom prst="line">
            <a:avLst/>
          </a:prstGeom>
          <a:ln w="28575" cmpd="sng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5"/>
          <p:cNvSpPr txBox="1"/>
          <p:nvPr/>
        </p:nvSpPr>
        <p:spPr>
          <a:xfrm>
            <a:off x="761958" y="688572"/>
            <a:ext cx="2432017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人教版九年级上册</a:t>
            </a:r>
            <a:endParaRPr lang="zh-CN" altLang="en-US" sz="1905" b="1" dirty="0" smtClean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66"/>
          <p:cNvGrpSpPr/>
          <p:nvPr/>
        </p:nvGrpSpPr>
        <p:grpSpPr>
          <a:xfrm flipH="1">
            <a:off x="6965230" y="561810"/>
            <a:ext cx="2183070" cy="587347"/>
            <a:chOff x="0" y="-2"/>
            <a:chExt cx="1377891" cy="634701"/>
          </a:xfrm>
          <a:solidFill>
            <a:schemeClr val="bg2">
              <a:lumMod val="90000"/>
            </a:schemeClr>
          </a:solidFill>
        </p:grpSpPr>
        <p:sp>
          <p:nvSpPr>
            <p:cNvPr id="43" name="直角三角形 42"/>
            <p:cNvSpPr/>
            <p:nvPr/>
          </p:nvSpPr>
          <p:spPr>
            <a:xfrm flipV="1">
              <a:off x="708342" y="-2"/>
              <a:ext cx="669549" cy="6346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0" b="1" dirty="0">
                <a:ea typeface="微软雅黑" panose="020B050302020402020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0"/>
              <a:ext cx="708343" cy="634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30" b="1" dirty="0">
                <a:ea typeface="微软雅黑" panose="020B0503020204020204" charset="-122"/>
              </a:endParaRPr>
            </a:p>
          </p:txBody>
        </p:sp>
      </p:grpSp>
      <p:pic>
        <p:nvPicPr>
          <p:cNvPr id="45" name="图片 44" descr="624f9a79jw1eelyzwvu5xj20b408t75j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6766" y="571657"/>
            <a:ext cx="1360649" cy="646288"/>
          </a:xfrm>
          <a:prstGeom prst="rect">
            <a:avLst/>
          </a:prstGeom>
        </p:spPr>
      </p:pic>
      <p:sp>
        <p:nvSpPr>
          <p:cNvPr id="46" name="文本框 13"/>
          <p:cNvSpPr txBox="1"/>
          <p:nvPr/>
        </p:nvSpPr>
        <p:spPr>
          <a:xfrm>
            <a:off x="7746847" y="707702"/>
            <a:ext cx="1020487" cy="6038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166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第四单元</a:t>
            </a:r>
          </a:p>
        </p:txBody>
      </p:sp>
      <p:sp>
        <p:nvSpPr>
          <p:cNvPr id="47" name="文本框 6"/>
          <p:cNvSpPr txBox="1"/>
          <p:nvPr/>
        </p:nvSpPr>
        <p:spPr>
          <a:xfrm>
            <a:off x="3438126" y="681484"/>
            <a:ext cx="2551217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190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190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　古代日本</a:t>
            </a:r>
            <a:endParaRPr lang="zh-CN" altLang="en-US" sz="190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9" name="图片 48" descr="QQ截图20200208112757.png"/>
          <p:cNvPicPr>
            <a:picLocks noChangeAspect="1"/>
          </p:cNvPicPr>
          <p:nvPr/>
        </p:nvPicPr>
        <p:blipFill>
          <a:blip r:embed="rId5" cstate="print"/>
          <a:srcRect l="9616" t="5833" r="5801" b="5841"/>
          <a:stretch>
            <a:fillRect/>
          </a:stretch>
        </p:blipFill>
        <p:spPr>
          <a:xfrm>
            <a:off x="114607" y="643797"/>
            <a:ext cx="457168" cy="440544"/>
          </a:xfrm>
          <a:prstGeom prst="ellipse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68280" y="1916192"/>
            <a:ext cx="1112520" cy="1029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1C314A"/>
            </a:solidFill>
          </a:ln>
        </p:spPr>
        <p:txBody>
          <a:bodyPr wrap="none" rtlCol="0">
            <a:spAutoFit/>
          </a:bodyPr>
          <a:lstStyle/>
          <a:p>
            <a:pPr fontAlgn="auto">
              <a:lnSpc>
                <a:spcPts val="3660"/>
              </a:lnSpc>
            </a:pPr>
            <a:r>
              <a:rPr lang="zh-CN" altLang="en-US" sz="1825" b="1" dirty="0">
                <a:latin typeface="微软雅黑" panose="020B0503020204020204" charset="-122"/>
                <a:ea typeface="微软雅黑" panose="020B0503020204020204" charset="-122"/>
              </a:rPr>
              <a:t>私地私民</a:t>
            </a:r>
          </a:p>
          <a:p>
            <a:pPr fontAlgn="auto">
              <a:lnSpc>
                <a:spcPts val="3660"/>
              </a:lnSpc>
            </a:pPr>
            <a:r>
              <a:rPr lang="zh-CN" altLang="en-US" sz="1825" b="1" dirty="0">
                <a:latin typeface="微软雅黑" panose="020B0503020204020204" charset="-122"/>
                <a:ea typeface="微软雅黑" panose="020B0503020204020204" charset="-122"/>
              </a:rPr>
              <a:t>贵族世袭</a:t>
            </a:r>
          </a:p>
        </p:txBody>
      </p:sp>
      <p:sp>
        <p:nvSpPr>
          <p:cNvPr id="32" name="文本框 28"/>
          <p:cNvSpPr txBox="1"/>
          <p:nvPr/>
        </p:nvSpPr>
        <p:spPr>
          <a:xfrm>
            <a:off x="2350370" y="1916192"/>
            <a:ext cx="1138905" cy="10299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1C314A"/>
            </a:solidFill>
          </a:ln>
        </p:spPr>
        <p:txBody>
          <a:bodyPr wrap="square" rtlCol="0">
            <a:spAutoFit/>
          </a:bodyPr>
          <a:lstStyle/>
          <a:p>
            <a:pPr fontAlgn="auto">
              <a:lnSpc>
                <a:spcPts val="3660"/>
              </a:lnSpc>
            </a:pPr>
            <a:r>
              <a:rPr lang="zh-CN" altLang="en-US" sz="1825" b="1" dirty="0">
                <a:latin typeface="微软雅黑" panose="020B0503020204020204" charset="-122"/>
                <a:ea typeface="微软雅黑" panose="020B0503020204020204" charset="-122"/>
              </a:rPr>
              <a:t>公田公民</a:t>
            </a:r>
          </a:p>
          <a:p>
            <a:pPr fontAlgn="auto">
              <a:lnSpc>
                <a:spcPts val="3660"/>
              </a:lnSpc>
            </a:pPr>
            <a:r>
              <a:rPr lang="zh-CN" altLang="en-US" sz="1825" b="1" dirty="0">
                <a:latin typeface="微软雅黑" panose="020B0503020204020204" charset="-122"/>
                <a:ea typeface="微软雅黑" panose="020B0503020204020204" charset="-122"/>
              </a:rPr>
              <a:t>国家任免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580583" y="2204759"/>
            <a:ext cx="1013424" cy="629926"/>
            <a:chOff x="3148" y="5651"/>
            <a:chExt cx="2349" cy="1250"/>
          </a:xfrm>
        </p:grpSpPr>
        <p:cxnSp>
          <p:nvCxnSpPr>
            <p:cNvPr id="48" name="直接箭头连接符 47"/>
            <p:cNvCxnSpPr/>
            <p:nvPr/>
          </p:nvCxnSpPr>
          <p:spPr>
            <a:xfrm flipV="1">
              <a:off x="3148" y="6255"/>
              <a:ext cx="1673" cy="3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37"/>
            <p:cNvSpPr txBox="1"/>
            <p:nvPr/>
          </p:nvSpPr>
          <p:spPr>
            <a:xfrm>
              <a:off x="3148" y="5651"/>
              <a:ext cx="2349" cy="1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45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大化</a:t>
              </a:r>
            </a:p>
            <a:p>
              <a:r>
                <a:rPr lang="zh-CN" altLang="en-US" sz="1745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改新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635723" y="1638621"/>
            <a:ext cx="4648851" cy="1786469"/>
            <a:chOff x="7298" y="4751"/>
            <a:chExt cx="9225" cy="3545"/>
          </a:xfrm>
        </p:grpSpPr>
        <p:sp>
          <p:nvSpPr>
            <p:cNvPr id="52" name="文本框 27"/>
            <p:cNvSpPr txBox="1"/>
            <p:nvPr/>
          </p:nvSpPr>
          <p:spPr>
            <a:xfrm>
              <a:off x="7854" y="4751"/>
              <a:ext cx="8444" cy="11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>
              <a:solidFill>
                <a:srgbClr val="1C314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65" b="1" dirty="0">
                  <a:latin typeface="微软雅黑" panose="020B0503020204020204" charset="-122"/>
                  <a:ea typeface="微软雅黑" panose="020B0503020204020204" charset="-122"/>
                </a:rPr>
                <a:t>国家班田，获得生产资料和提高社会地位的部民变成农民</a:t>
              </a:r>
            </a:p>
          </p:txBody>
        </p:sp>
        <p:sp>
          <p:nvSpPr>
            <p:cNvPr id="53" name="文本框 47"/>
            <p:cNvSpPr txBox="1"/>
            <p:nvPr/>
          </p:nvSpPr>
          <p:spPr>
            <a:xfrm>
              <a:off x="7782" y="6589"/>
              <a:ext cx="8741" cy="170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>
              <a:solidFill>
                <a:srgbClr val="1C314A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665" b="1" dirty="0">
                  <a:latin typeface="微软雅黑" panose="020B0503020204020204" charset="-122"/>
                  <a:ea typeface="微软雅黑" panose="020B0503020204020204" charset="-122"/>
                </a:rPr>
                <a:t>农民缴纳租庸调国税，国家与农民的关系是</a:t>
              </a:r>
              <a:r>
                <a:rPr lang="en-US" altLang="zh-CN" sz="1665" b="1" dirty="0" err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地主国家对农民的剥削关系</a:t>
              </a:r>
              <a:r>
                <a:rPr lang="zh-CN" altLang="en-US" sz="1665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。农民生产积极性提高，推动生产发展。</a:t>
              </a:r>
            </a:p>
          </p:txBody>
        </p:sp>
        <p:sp>
          <p:nvSpPr>
            <p:cNvPr id="54" name="左大括号 53"/>
            <p:cNvSpPr/>
            <p:nvPr/>
          </p:nvSpPr>
          <p:spPr>
            <a:xfrm>
              <a:off x="7298" y="5351"/>
              <a:ext cx="450" cy="2025"/>
            </a:xfrm>
            <a:prstGeom prst="leftBrace">
              <a:avLst>
                <a:gd name="adj1" fmla="val 26604"/>
                <a:gd name="adj2" fmla="val 50000"/>
              </a:avLst>
            </a:prstGeom>
            <a:ln w="15875">
              <a:solidFill>
                <a:srgbClr val="1C31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65"/>
            </a:p>
          </p:txBody>
        </p:sp>
      </p:grpSp>
      <p:sp>
        <p:nvSpPr>
          <p:cNvPr id="56" name="文本框 9"/>
          <p:cNvSpPr txBox="1"/>
          <p:nvPr/>
        </p:nvSpPr>
        <p:spPr>
          <a:xfrm>
            <a:off x="2340089" y="1197131"/>
            <a:ext cx="4365415" cy="4324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20" b="1" dirty="0" smtClean="0">
                <a:latin typeface="微软雅黑" panose="020B0503020204020204" charset="-122"/>
                <a:ea typeface="微软雅黑" panose="020B0503020204020204" charset="-122"/>
              </a:rPr>
              <a:t>大</a:t>
            </a:r>
            <a:r>
              <a:rPr lang="zh-CN" altLang="en-US" sz="2220" b="1" dirty="0">
                <a:latin typeface="微软雅黑" panose="020B0503020204020204" charset="-122"/>
                <a:ea typeface="微软雅黑" panose="020B0503020204020204" charset="-122"/>
              </a:rPr>
              <a:t>化改</a:t>
            </a:r>
            <a:r>
              <a:rPr lang="zh-CN" altLang="en-US" sz="2220" b="1" dirty="0" smtClean="0">
                <a:latin typeface="微软雅黑" panose="020B0503020204020204" charset="-122"/>
                <a:ea typeface="微软雅黑" panose="020B0503020204020204" charset="-122"/>
              </a:rPr>
              <a:t>新给日本社会带来的变化</a:t>
            </a:r>
            <a:endParaRPr lang="zh-CN" altLang="en-US" sz="222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7395" y="6021070"/>
            <a:ext cx="24428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奴隶社会</a:t>
            </a:r>
          </a:p>
        </p:txBody>
      </p:sp>
      <p:sp>
        <p:nvSpPr>
          <p:cNvPr id="6" name="右箭头 5"/>
          <p:cNvSpPr/>
          <p:nvPr/>
        </p:nvSpPr>
        <p:spPr>
          <a:xfrm>
            <a:off x="3347720" y="6093460"/>
            <a:ext cx="1512570" cy="50419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92090" y="6021070"/>
            <a:ext cx="24428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封建社会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9" grpId="0"/>
      <p:bldP spid="31" grpId="0" bldLvl="0" animBg="1"/>
      <p:bldP spid="26" grpId="0" bldLvl="0" animBg="1"/>
      <p:bldP spid="32" grpId="0" bldLvl="0" animBg="1"/>
      <p:bldP spid="2" grpId="0"/>
      <p:bldP spid="6" grpId="0" bldLvl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组合 19457"/>
          <p:cNvGrpSpPr/>
          <p:nvPr/>
        </p:nvGrpSpPr>
        <p:grpSpPr>
          <a:xfrm>
            <a:off x="1811338" y="800100"/>
            <a:ext cx="5394325" cy="1785938"/>
            <a:chOff x="0" y="0"/>
            <a:chExt cx="3216" cy="1425"/>
          </a:xfrm>
        </p:grpSpPr>
        <p:sp useBgFill="1">
          <p:nvSpPr>
            <p:cNvPr id="19459" name="云形标注 19458"/>
            <p:cNvSpPr/>
            <p:nvPr/>
          </p:nvSpPr>
          <p:spPr>
            <a:xfrm>
              <a:off x="0" y="0"/>
              <a:ext cx="3216" cy="1425"/>
            </a:xfrm>
            <a:prstGeom prst="cloudCallout">
              <a:avLst>
                <a:gd name="adj1" fmla="val -44125"/>
                <a:gd name="adj2" fmla="val 92708"/>
              </a:avLst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buFont typeface="Wingdings" panose="05000000000000000000" pitchFamily="2" charset="2"/>
                <a:buNone/>
                <a:defRPr/>
              </a:pPr>
              <a:endParaRPr sz="1950" b="1" strike="noStrike" noProof="1">
                <a:solidFill>
                  <a:srgbClr val="FFFF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795" name="文本框 19459"/>
            <p:cNvSpPr txBox="1"/>
            <p:nvPr/>
          </p:nvSpPr>
          <p:spPr>
            <a:xfrm>
              <a:off x="175" y="92"/>
              <a:ext cx="2496" cy="125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buClr>
                  <a:schemeClr val="tx1"/>
                </a:buClr>
              </a:pPr>
              <a:r>
                <a:rPr lang="zh-CN" altLang="en-US" sz="2400" b="1">
                  <a:solidFill>
                    <a:srgbClr val="FFFF00"/>
                  </a:solidFill>
                  <a:latin typeface="宋体" panose="02010600030101010101" pitchFamily="2" charset="-122"/>
                </a:rPr>
                <a:t>　</a:t>
              </a:r>
              <a:r>
                <a:rPr lang="zh-CN" altLang="en-US" sz="2400" b="1">
                  <a:solidFill>
                    <a:schemeClr val="tx2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 sz="24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日本这样一个资源匮乏的岛国，现在却是世界第三经济大国，从今天我们学习古代日本这段历史，你有何启示？</a:t>
              </a:r>
            </a:p>
          </p:txBody>
        </p:sp>
      </p:grpSp>
      <p:pic>
        <p:nvPicPr>
          <p:cNvPr id="33796" name="图片 1946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3" y="2239963"/>
            <a:ext cx="2120900" cy="1633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文本框 19461"/>
          <p:cNvSpPr txBox="1"/>
          <p:nvPr/>
        </p:nvSpPr>
        <p:spPr>
          <a:xfrm>
            <a:off x="212725" y="4651375"/>
            <a:ext cx="8718550" cy="922020"/>
          </a:xfrm>
          <a:prstGeom prst="rect">
            <a:avLst/>
          </a:prstGeom>
          <a:noFill/>
          <a:ln w="25400" cap="flat" cmpd="sng">
            <a:solidFill>
              <a:schemeClr val="bg1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</a:rPr>
              <a:t>     </a:t>
            </a:r>
            <a:r>
              <a:rPr lang="zh-CN" altLang="en-US" sz="2700" b="1">
                <a:solidFill>
                  <a:schemeClr val="tx2"/>
                </a:solidFill>
                <a:latin typeface="Times New Roman" panose="02020603050405020304" pitchFamily="18" charset="0"/>
              </a:rPr>
              <a:t>一个国家或民族应该</a:t>
            </a:r>
            <a:r>
              <a:rPr lang="zh-CN" altLang="en-US" sz="2700" b="1">
                <a:solidFill>
                  <a:srgbClr val="FF0000"/>
                </a:solidFill>
                <a:latin typeface="Times New Roman" panose="02020603050405020304" pitchFamily="18" charset="0"/>
              </a:rPr>
              <a:t>善于学习别人的长处和先进文化</a:t>
            </a:r>
            <a:r>
              <a:rPr lang="zh-CN" altLang="en-US" sz="2700" b="1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  <a:r>
              <a:rPr lang="zh-CN" altLang="en-US" sz="2700" b="1">
                <a:solidFill>
                  <a:schemeClr val="tx2"/>
                </a:solidFill>
                <a:latin typeface="Lato Light" charset="0"/>
              </a:rPr>
              <a:t>要正视自身的不足，积极</a:t>
            </a:r>
            <a:r>
              <a:rPr lang="zh-CN" altLang="en-US" sz="2700" b="1">
                <a:solidFill>
                  <a:srgbClr val="FF0000"/>
                </a:solidFill>
                <a:latin typeface="Lato Light" charset="0"/>
              </a:rPr>
              <a:t>改革求新，与时俱进 </a:t>
            </a:r>
            <a:r>
              <a:rPr lang="zh-CN" altLang="en-US" sz="2700" b="1">
                <a:solidFill>
                  <a:srgbClr val="FF0000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33798" name="矩形 19462"/>
          <p:cNvSpPr/>
          <p:nvPr/>
        </p:nvSpPr>
        <p:spPr>
          <a:xfrm>
            <a:off x="212725" y="1733550"/>
            <a:ext cx="24907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合作探究</a:t>
            </a:r>
          </a:p>
        </p:txBody>
      </p:sp>
      <p:pic>
        <p:nvPicPr>
          <p:cNvPr id="3379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3584575"/>
            <a:ext cx="3754438" cy="96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0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2393950"/>
            <a:ext cx="3735387" cy="2208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1" name="文本框 8"/>
          <p:cNvSpPr txBox="1"/>
          <p:nvPr/>
        </p:nvSpPr>
        <p:spPr>
          <a:xfrm>
            <a:off x="6896100" y="4141788"/>
            <a:ext cx="20351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solidFill>
                  <a:schemeClr val="tx2"/>
                </a:solidFill>
                <a:latin typeface="Calibri" panose="020F0502020204030204" charset="0"/>
                <a:ea typeface="宋体" panose="02010600030101010101" pitchFamily="2" charset="-122"/>
              </a:rPr>
              <a:t>日本皇室标志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/>
          <p:nvPr/>
        </p:nvSpPr>
        <p:spPr>
          <a:xfrm>
            <a:off x="0" y="1370330"/>
            <a:ext cx="5508625" cy="968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b="1" dirty="0">
                <a:solidFill>
                  <a:srgbClr val="0000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你能举例说明日本文化当中有哪些地方是学习中国的吗？</a:t>
            </a:r>
          </a:p>
        </p:txBody>
      </p:sp>
      <p:pic>
        <p:nvPicPr>
          <p:cNvPr id="25604" name="Picture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455"/>
            <a:ext cx="2232025" cy="161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5" descr="唐招提寺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198880"/>
            <a:ext cx="3192463" cy="2054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Picture 6" descr="日本女星和服丰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65" y="3705860"/>
            <a:ext cx="1655763" cy="3024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7" name="Picture 7" descr="※ 空海手迹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3825240"/>
            <a:ext cx="1908175" cy="290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8" name="Picture 8" descr="日本茶道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845" y="2174875"/>
            <a:ext cx="2225675" cy="225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784225"/>
            <a:ext cx="6970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四、唐朝文化对日本的影响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225" y="15875"/>
            <a:ext cx="5943600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大化改新  走向封建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5B03019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8" y="522288"/>
            <a:ext cx="4392612" cy="399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3" descr="5B0500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09800"/>
            <a:ext cx="4419600" cy="41195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4" name="Text Box 4"/>
          <p:cNvSpPr txBox="1"/>
          <p:nvPr/>
        </p:nvSpPr>
        <p:spPr>
          <a:xfrm>
            <a:off x="383540" y="4516755"/>
            <a:ext cx="4267200" cy="5175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ea"/>
              </a:rPr>
              <a:t>唐长安城平面图</a:t>
            </a:r>
            <a:endParaRPr kumimoji="0" lang="zh-CN" altLang="en-US" sz="2800" b="1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725" name="Text Box 5"/>
          <p:cNvSpPr txBox="1"/>
          <p:nvPr/>
        </p:nvSpPr>
        <p:spPr>
          <a:xfrm>
            <a:off x="4724400" y="6336030"/>
            <a:ext cx="3706495" cy="5219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marR="0" algn="ctr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ea"/>
              </a:rPr>
              <a:t>平城京平面图</a:t>
            </a:r>
            <a:endParaRPr kumimoji="0" lang="zh-CN" altLang="en-US" sz="2800" b="1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2179955" y="2574608"/>
            <a:ext cx="549275" cy="1368425"/>
          </a:xfrm>
          <a:prstGeom prst="rect">
            <a:avLst/>
          </a:prstGeom>
          <a:noFill/>
          <a:ln w="9525">
            <a:noFill/>
          </a:ln>
          <a:effectLst>
            <a:outerShdw dist="53882" dir="2699999" algn="ctr" rotWithShape="0">
              <a:srgbClr val="C0C0C0">
                <a:alpha val="78998"/>
              </a:srgbClr>
            </a:outerShdw>
          </a:effectLst>
        </p:spPr>
        <p:txBody>
          <a:bodyPr vert="eaVert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朱雀大街</a:t>
            </a:r>
          </a:p>
        </p:txBody>
      </p:sp>
      <p:sp>
        <p:nvSpPr>
          <p:cNvPr id="16391" name="Text Box 7"/>
          <p:cNvSpPr txBox="1"/>
          <p:nvPr/>
        </p:nvSpPr>
        <p:spPr>
          <a:xfrm>
            <a:off x="1002030" y="1980565"/>
            <a:ext cx="551815" cy="1544955"/>
          </a:xfrm>
          <a:prstGeom prst="rect">
            <a:avLst/>
          </a:prstGeom>
          <a:noFill/>
          <a:ln w="9525">
            <a:noFill/>
          </a:ln>
          <a:effectLst>
            <a:outerShdw dist="53882" dir="2699999" algn="ctr" rotWithShape="0">
              <a:srgbClr val="C0C0C0">
                <a:alpha val="78998"/>
              </a:srgbClr>
            </a:outerShdw>
          </a:effectLst>
        </p:spPr>
        <p:txBody>
          <a:bodyPr vert="eaVert"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西市</a:t>
            </a:r>
          </a:p>
        </p:txBody>
      </p:sp>
      <p:sp>
        <p:nvSpPr>
          <p:cNvPr id="16392" name="Text Box 8"/>
          <p:cNvSpPr txBox="1"/>
          <p:nvPr/>
        </p:nvSpPr>
        <p:spPr>
          <a:xfrm>
            <a:off x="3450590" y="2209800"/>
            <a:ext cx="551815" cy="1085850"/>
          </a:xfrm>
          <a:prstGeom prst="rect">
            <a:avLst/>
          </a:prstGeom>
          <a:noFill/>
          <a:ln w="9525">
            <a:noFill/>
          </a:ln>
          <a:effectLst>
            <a:outerShdw dist="53882" dir="2699999" algn="ctr" rotWithShape="0">
              <a:srgbClr val="C0C0C0">
                <a:alpha val="78998"/>
              </a:srgbClr>
            </a:outerShdw>
          </a:effectLst>
        </p:spPr>
        <p:txBody>
          <a:bodyPr vert="eaVert"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东市</a:t>
            </a: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ic_133919"/>
          <p:cNvPicPr>
            <a:picLocks noChangeAspect="1"/>
          </p:cNvPicPr>
          <p:nvPr/>
        </p:nvPicPr>
        <p:blipFill>
          <a:blip r:embed="rId2">
            <a:lum contrast="-12000"/>
          </a:blip>
          <a:srcRect l="51804" t="3845" r="4568" b="81410"/>
          <a:stretch>
            <a:fillRect/>
          </a:stretch>
        </p:blipFill>
        <p:spPr>
          <a:xfrm>
            <a:off x="270510" y="149225"/>
            <a:ext cx="7006590" cy="3443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Oval 3"/>
          <p:cNvSpPr/>
          <p:nvPr/>
        </p:nvSpPr>
        <p:spPr>
          <a:xfrm>
            <a:off x="4191000" y="1828800"/>
            <a:ext cx="1081088" cy="1081088"/>
          </a:xfrm>
          <a:prstGeom prst="ellipse">
            <a:avLst/>
          </a:prstGeom>
          <a:noFill/>
          <a:ln w="28575">
            <a:noFill/>
          </a:ln>
        </p:spPr>
        <p:txBody>
          <a:bodyPr wrap="none" anchor="ctr"/>
          <a:lstStyle/>
          <a:p>
            <a:endParaRPr 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Text Box 4"/>
          <p:cNvSpPr txBox="1"/>
          <p:nvPr/>
        </p:nvSpPr>
        <p:spPr>
          <a:xfrm>
            <a:off x="904240" y="3886200"/>
            <a:ext cx="2016125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kern="1200" cap="none" spc="0" normalizeH="0" baseline="0" noProof="1">
                <a:solidFill>
                  <a:srgbClr val="0000CC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+mn-ea"/>
              </a:rPr>
              <a:t>开元通宝</a:t>
            </a:r>
            <a:endParaRPr kumimoji="0" lang="zh-CN" altLang="en-US" sz="3200" b="1" kern="1200" cap="none" spc="0" normalizeH="0" baseline="0" noProof="1">
              <a:solidFill>
                <a:srgbClr val="0000CC"/>
              </a:solidFill>
              <a:effectLst>
                <a:outerShdw blurRad="38100" dist="38100" dir="2700000">
                  <a:srgbClr val="000000"/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3797" name="Text Box 5"/>
          <p:cNvSpPr txBox="1"/>
          <p:nvPr/>
        </p:nvSpPr>
        <p:spPr>
          <a:xfrm>
            <a:off x="4500880" y="3886200"/>
            <a:ext cx="2016125" cy="57943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1" smtClean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rPr>
              <a:t>和同开珎</a:t>
            </a:r>
            <a:r>
              <a:rPr kumimoji="0" lang="zh-CN" altLang="en-US" sz="1800" b="1" i="0" u="none" strike="noStrike" kern="1200" cap="none" spc="0" normalizeH="0" baseline="0" noProof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宋体" panose="02010600030101010101" pitchFamily="2" charset="-122"/>
              </a:rPr>
              <a:t> </a:t>
            </a:r>
          </a:p>
        </p:txBody>
      </p:sp>
      <p:sp>
        <p:nvSpPr>
          <p:cNvPr id="33798" name="Rectangle 6"/>
          <p:cNvSpPr/>
          <p:nvPr/>
        </p:nvSpPr>
        <p:spPr>
          <a:xfrm>
            <a:off x="6400800" y="3461068"/>
            <a:ext cx="3185160" cy="361505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r>
              <a:rPr lang="zh-CN" altLang="en-US" sz="22900" b="1" dirty="0">
                <a:latin typeface="宋体" panose="02010600030101010101" pitchFamily="2" charset="-122"/>
                <a:ea typeface="宋体" panose="02010600030101010101" pitchFamily="2" charset="-122"/>
              </a:rPr>
              <a:t>寳 </a:t>
            </a:r>
          </a:p>
        </p:txBody>
      </p:sp>
      <p:sp>
        <p:nvSpPr>
          <p:cNvPr id="17415" name="Oval 7"/>
          <p:cNvSpPr/>
          <p:nvPr/>
        </p:nvSpPr>
        <p:spPr>
          <a:xfrm>
            <a:off x="6516688" y="4114800"/>
            <a:ext cx="2627312" cy="1008063"/>
          </a:xfrm>
          <a:prstGeom prst="ellipse">
            <a:avLst/>
          </a:prstGeom>
          <a:noFill/>
          <a:ln w="38100">
            <a:noFill/>
          </a:ln>
        </p:spPr>
        <p:txBody>
          <a:bodyPr wrap="none" anchor="ctr"/>
          <a:lstStyle/>
          <a:p>
            <a:endParaRPr 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Oval 8"/>
          <p:cNvSpPr/>
          <p:nvPr/>
        </p:nvSpPr>
        <p:spPr>
          <a:xfrm>
            <a:off x="1371600" y="1752600"/>
            <a:ext cx="1081088" cy="1081088"/>
          </a:xfrm>
          <a:prstGeom prst="ellipse">
            <a:avLst/>
          </a:prstGeom>
          <a:noFill/>
          <a:ln w="28575">
            <a:noFill/>
          </a:ln>
        </p:spPr>
        <p:txBody>
          <a:bodyPr wrap="none" anchor="ctr"/>
          <a:lstStyle/>
          <a:p>
            <a:endParaRPr lang="zh-CN" b="1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801" name="Text Box 9"/>
          <p:cNvSpPr txBox="1"/>
          <p:nvPr/>
        </p:nvSpPr>
        <p:spPr>
          <a:xfrm>
            <a:off x="426720" y="4465955"/>
            <a:ext cx="31242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（始铸于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621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</a:p>
        </p:txBody>
      </p:sp>
      <p:sp>
        <p:nvSpPr>
          <p:cNvPr id="33802" name="Text Box 10"/>
          <p:cNvSpPr txBox="1"/>
          <p:nvPr/>
        </p:nvSpPr>
        <p:spPr>
          <a:xfrm>
            <a:off x="4191000" y="4465955"/>
            <a:ext cx="2590800" cy="519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（始铸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708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年）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0025" y="4985385"/>
            <a:ext cx="6581775" cy="181483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和同开珎，唐玄宗开元年间流入中国的日本铜钱。日本学者狩谷棭斋认为，"同"系"铜"之省文，"珎"系"宝"之省文，故"和同开珎"应读为"和铜开宝"。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5" y="74930"/>
            <a:ext cx="3547110" cy="354711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14935" y="5013325"/>
            <a:ext cx="9029065" cy="1743304"/>
          </a:xfrm>
          <a:prstGeom prst="round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      日本中古之制度，人皆以为多系日本自创，然一检唐史，则知多模仿唐制。</a:t>
            </a:r>
            <a:endParaRPr lang="en-US" altLang="zh-CN" sz="32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defTabSz="914400">
              <a:defRPr/>
            </a:pP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</a:rPr>
              <a:t>                             ——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木宫泰彦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</a:rPr>
              <a:t>《</a:t>
            </a:r>
            <a:r>
              <a:rPr lang="zh-CN" altLang="en-US" sz="3200" dirty="0" smtClean="0">
                <a:latin typeface="微软雅黑" panose="020B0503020204020204" charset="-122"/>
                <a:ea typeface="微软雅黑" panose="020B0503020204020204" charset="-122"/>
              </a:rPr>
              <a:t>中日交通史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</a:rPr>
              <a:t>》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94075" y="3824288"/>
            <a:ext cx="4772025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土地私有、土地兼并盛行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94075" y="4424363"/>
            <a:ext cx="4772025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封建庄园形成，“不输不入”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94075" y="5092700"/>
            <a:ext cx="5548313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  <a:cs typeface="+mn-cs"/>
              </a:rPr>
              <a:t>为保护庄园，出现武士和武士集团</a:t>
            </a:r>
          </a:p>
        </p:txBody>
      </p:sp>
      <p:sp>
        <p:nvSpPr>
          <p:cNvPr id="35844" name="文本框 1"/>
          <p:cNvSpPr txBox="1"/>
          <p:nvPr/>
        </p:nvSpPr>
        <p:spPr>
          <a:xfrm>
            <a:off x="244475" y="1169988"/>
            <a:ext cx="8804275" cy="506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en-US" altLang="zh-CN" sz="2700" b="1" dirty="0">
                <a:solidFill>
                  <a:srgbClr val="0000FF"/>
                </a:solidFill>
                <a:latin typeface="华文行楷" panose="02010800040101010101" charset="-122"/>
                <a:ea typeface="华文行楷" panose="02010800040101010101" charset="-122"/>
                <a:sym typeface="宋体" panose="02010600030101010101" pitchFamily="2" charset="-122"/>
              </a:rPr>
              <a:t>        </a:t>
            </a:r>
            <a:r>
              <a:rPr lang="zh-CN" altLang="en-US" sz="2700" b="1" dirty="0">
                <a:solidFill>
                  <a:srgbClr val="0000FF"/>
                </a:solidFill>
                <a:latin typeface="华文行楷" panose="02010800040101010101" charset="-122"/>
                <a:ea typeface="华文行楷" panose="02010800040101010101" charset="-122"/>
                <a:sym typeface="宋体" panose="02010600030101010101" pitchFamily="2" charset="-122"/>
              </a:rPr>
              <a:t>大化改新百余年后，日本社会又出现了怎样的情况？</a:t>
            </a:r>
            <a:endParaRPr lang="zh-CN" altLang="en-US" sz="2700" b="1" dirty="0">
              <a:solidFill>
                <a:srgbClr val="0000FF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88" y="1719263"/>
            <a:ext cx="5688013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凡新掘沟渠开垦的田地准许三代占有，利用旧沟渠开垦的田地准许终身占有。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en-US" altLang="zh-CN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——《</a:t>
            </a:r>
            <a:r>
              <a:rPr lang="zh-CN" altLang="en-US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三世一身法</a:t>
            </a:r>
            <a:r>
              <a:rPr lang="en-US" altLang="zh-CN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》723</a:t>
            </a:r>
            <a:r>
              <a:rPr lang="zh-CN" altLang="en-US" sz="2400" b="1" strike="noStrike" noProof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5967413" y="1943100"/>
            <a:ext cx="3138487" cy="175323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贵族、豪门、寺院大量购买、兼并土地</a:t>
            </a:r>
            <a:r>
              <a:rPr lang="en-US" altLang="zh-CN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促进土地私有制发展。</a:t>
            </a:r>
          </a:p>
        </p:txBody>
      </p:sp>
      <p:pic>
        <p:nvPicPr>
          <p:cNvPr id="34823" name="图片 30" descr="QQ截图20180911212013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88" y="3472815"/>
            <a:ext cx="3317875" cy="26812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文本框 1"/>
          <p:cNvSpPr txBox="1"/>
          <p:nvPr/>
        </p:nvSpPr>
        <p:spPr>
          <a:xfrm>
            <a:off x="58738" y="2614613"/>
            <a:ext cx="12588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800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武士：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0613" y="2614613"/>
            <a:ext cx="8029575" cy="82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地方豪强为保护自己的庄园（目的），组成一种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血缘关系和主从制相结合的军事集团（性质）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，成员称为“武士”。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738" y="3636963"/>
            <a:ext cx="25082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800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武士集团：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71688" y="3636963"/>
            <a:ext cx="6723063" cy="829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武士集中在一地区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最强大豪强贵族</a:t>
            </a: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旗下，组成武士集团。</a:t>
            </a: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5295900" y="4381500"/>
            <a:ext cx="912813" cy="4175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159500" y="4381500"/>
            <a:ext cx="1609725" cy="450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21275" y="4799013"/>
            <a:ext cx="1131888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源氏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319010" y="4799330"/>
            <a:ext cx="945515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平氏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202363" y="5024438"/>
            <a:ext cx="1116013" cy="4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37288" y="4765675"/>
            <a:ext cx="10461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SzTx/>
            </a:pPr>
            <a:r>
              <a:rPr lang="zh-CN" altLang="en-US" sz="2800" b="1" dirty="0">
                <a:latin typeface="Arial" panose="020B0604020202020204" pitchFamily="34" charset="0"/>
                <a:ea typeface="宋体" panose="02010600030101010101" pitchFamily="2" charset="-122"/>
              </a:rPr>
              <a:t>击败</a:t>
            </a:r>
          </a:p>
        </p:txBody>
      </p:sp>
      <p:cxnSp>
        <p:nvCxnSpPr>
          <p:cNvPr id="17" name="直接箭头连接符 16"/>
          <p:cNvCxnSpPr>
            <a:endCxn id="20" idx="0"/>
          </p:cNvCxnSpPr>
          <p:nvPr/>
        </p:nvCxnSpPr>
        <p:spPr>
          <a:xfrm>
            <a:off x="5856605" y="5189855"/>
            <a:ext cx="6350" cy="5270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295900" y="5716905"/>
            <a:ext cx="1133475" cy="5219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幕府</a:t>
            </a:r>
          </a:p>
        </p:txBody>
      </p:sp>
      <p:sp>
        <p:nvSpPr>
          <p:cNvPr id="37901" name="文本框 4"/>
          <p:cNvSpPr txBox="1"/>
          <p:nvPr/>
        </p:nvSpPr>
        <p:spPr>
          <a:xfrm>
            <a:off x="1428750" y="1622425"/>
            <a:ext cx="7691438" cy="829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土地私有和土地兼并盛行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，贵族、豪门、寺院大量购买、兼并土地，组成庄园。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02" name="文本框 6"/>
          <p:cNvSpPr txBox="1"/>
          <p:nvPr/>
        </p:nvSpPr>
        <p:spPr>
          <a:xfrm>
            <a:off x="58738" y="1622425"/>
            <a:ext cx="12588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800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背景：</a:t>
            </a:r>
          </a:p>
        </p:txBody>
      </p:sp>
      <p:sp>
        <p:nvSpPr>
          <p:cNvPr id="37903" name="文本框 1"/>
          <p:cNvSpPr txBox="1"/>
          <p:nvPr/>
        </p:nvSpPr>
        <p:spPr>
          <a:xfrm>
            <a:off x="363220" y="820738"/>
            <a:ext cx="4757738" cy="5067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SzTx/>
            </a:pPr>
            <a:r>
              <a:rPr lang="zh-CN" altLang="en-US" sz="2700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三、武士与武士集团</a:t>
            </a:r>
          </a:p>
        </p:txBody>
      </p:sp>
      <p:pic>
        <p:nvPicPr>
          <p:cNvPr id="37904" name="Picture 4" descr="4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4157663"/>
            <a:ext cx="1920875" cy="185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5465763"/>
            <a:ext cx="1663700" cy="561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bldLvl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/>
          <p:cNvSpPr txBox="1"/>
          <p:nvPr/>
        </p:nvSpPr>
        <p:spPr>
          <a:xfrm>
            <a:off x="120650" y="1790700"/>
            <a:ext cx="532765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幕府统治：</a:t>
            </a:r>
            <a:endParaRPr lang="en-US" altLang="zh-CN" sz="2400" b="1" dirty="0">
              <a:solidFill>
                <a:srgbClr val="C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400" b="1" u="sng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 间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>
              <a:spcBef>
                <a:spcPct val="50000"/>
              </a:spcBef>
            </a:pPr>
            <a:r>
              <a:rPr lang="zh-CN" altLang="en-US" sz="2400" b="1" u="sng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 物：</a:t>
            </a:r>
          </a:p>
          <a:p>
            <a:pPr>
              <a:spcBef>
                <a:spcPct val="50000"/>
              </a:spcBef>
            </a:pPr>
            <a:r>
              <a:rPr lang="zh-CN" altLang="en-US" sz="2400" b="1" u="sng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 点：</a:t>
            </a:r>
          </a:p>
          <a:p>
            <a:pPr>
              <a:spcBef>
                <a:spcPct val="50000"/>
              </a:spcBef>
            </a:pPr>
            <a:r>
              <a:rPr lang="zh-CN" altLang="en-US" sz="2400" b="1" u="sng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幕府特点：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8" y="-317"/>
            <a:ext cx="7967662" cy="2549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74750" y="2333625"/>
            <a:ext cx="17145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12</a:t>
            </a:r>
            <a:r>
              <a:rPr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</a:rPr>
              <a:t>世纪晚期</a:t>
            </a:r>
          </a:p>
        </p:txBody>
      </p:sp>
      <p:pic>
        <p:nvPicPr>
          <p:cNvPr id="26" name="图片 25" descr="QQ截图20180911221140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5740" y="598805"/>
            <a:ext cx="4163060" cy="263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310002" y="2794635"/>
            <a:ext cx="6022341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ct val="50000"/>
              </a:spcBef>
            </a:pPr>
            <a:r>
              <a:rPr lang="zh-CN" altLang="en-US" sz="2400" b="1" noProof="1">
                <a:solidFill>
                  <a:schemeClr val="tx2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源氏首领源赖朝</a:t>
            </a:r>
            <a:r>
              <a:rPr lang="zh-CN" altLang="en-US" sz="32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（</a:t>
            </a:r>
            <a:r>
              <a:rPr lang="zh-CN" altLang="en-US" sz="3200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征夷大将军</a:t>
            </a:r>
            <a:r>
              <a:rPr lang="zh-CN" altLang="en-US" sz="3200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+mn-ea"/>
                <a:cs typeface="+mn-cs"/>
                <a:sym typeface="+mn-ea"/>
              </a:rPr>
              <a:t>）</a:t>
            </a:r>
            <a:endParaRPr lang="zh-CN" altLang="en-US" sz="32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0005" y="341947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ct val="50000"/>
              </a:spcBef>
            </a:pPr>
            <a:r>
              <a:rPr lang="zh-CN" altLang="en-US" sz="2400" b="1" noProof="1">
                <a:solidFill>
                  <a:schemeClr val="tx2"/>
                </a:solidFill>
                <a:latin typeface="宋体" panose="02010600030101010101" pitchFamily="2" charset="-122"/>
                <a:ea typeface="+mn-ea"/>
                <a:cs typeface="+mn-cs"/>
                <a:sym typeface="+mn-ea"/>
              </a:rPr>
              <a:t>镰仓</a:t>
            </a:r>
            <a:endParaRPr lang="zh-CN" altLang="en-US" sz="2400" b="1" noProof="1">
              <a:solidFill>
                <a:schemeClr val="tx2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650" y="4467225"/>
            <a:ext cx="5935663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拥有独立于朝廷的政治、军事权力；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天皇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实际大权旁落，成为一种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礼仪性的摆设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大权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基本掌握在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武士阶层</a:t>
            </a:r>
            <a:r>
              <a:rPr lang="zh-CN" altLang="en-US" sz="2400" b="1" dirty="0">
                <a:solidFill>
                  <a:schemeClr val="tx2"/>
                </a:solidFill>
                <a:latin typeface="楷体" panose="02010609060101010101" charset="-122"/>
                <a:ea typeface="楷体" panose="02010609060101010101" charset="-122"/>
              </a:rPr>
              <a:t>手里。</a:t>
            </a:r>
            <a:endParaRPr lang="en-US" altLang="zh-CN" sz="2400" b="1" dirty="0">
              <a:solidFill>
                <a:schemeClr val="tx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6" name="Picture 2" descr="https://timgsa.baidu.com/timg?image&amp;quality=80&amp;size=b9999_10000&amp;sec=1530784148121&amp;di=05b9083122022526bc4517735731638d&amp;imgtype=0&amp;src=http%3A%2F%2Fe.hiphotos.baidu.com%2Fbaike%2Fs%253D220%2Fsign%3D9bae34e28735e5dd942ca2dd46c7a7f5%2F4034970a304e251f41a63048a586c9177f3e532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90310" y="3119119"/>
            <a:ext cx="2688590" cy="2164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921" name="矩形 12"/>
          <p:cNvSpPr/>
          <p:nvPr/>
        </p:nvSpPr>
        <p:spPr>
          <a:xfrm>
            <a:off x="6343650" y="5181600"/>
            <a:ext cx="2540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源赖朝</a:t>
            </a:r>
            <a:endParaRPr lang="en-US" altLang="zh-CN" sz="1800">
              <a:solidFill>
                <a:schemeClr val="tx2"/>
              </a:solidFill>
              <a:latin typeface="Calibri" panose="020F0502020204030204" charset="0"/>
              <a:ea typeface="黑体" panose="02010609060101010101" pitchFamily="49" charset="-122"/>
            </a:endParaRPr>
          </a:p>
          <a:p>
            <a:pPr algn="ctr"/>
            <a:r>
              <a:rPr lang="zh-CN" altLang="en-US" sz="1800" dirty="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（</a:t>
            </a:r>
            <a:r>
              <a:rPr lang="en-US" altLang="zh-CN" sz="180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1147——1199</a:t>
            </a:r>
            <a:r>
              <a:rPr lang="zh-CN" altLang="en-US" sz="1800" dirty="0">
                <a:solidFill>
                  <a:schemeClr val="tx2"/>
                </a:solidFill>
                <a:latin typeface="Calibri" panose="020F0502020204030204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20650" y="5826443"/>
            <a:ext cx="166846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400" b="1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影响：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74750" y="5873115"/>
            <a:ext cx="7546975" cy="4140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日本由此进入长达近</a:t>
            </a:r>
            <a:r>
              <a:rPr lang="en-US" altLang="zh-CN" sz="2100" b="1" dirty="0">
                <a:latin typeface="Arial" panose="020B0604020202020204" pitchFamily="34" charset="0"/>
                <a:ea typeface="宋体" panose="02010600030101010101" pitchFamily="2" charset="-122"/>
              </a:rPr>
              <a:t>700</a:t>
            </a:r>
            <a:r>
              <a:rPr lang="zh-CN" altLang="en-US" sz="2100" b="1" dirty="0">
                <a:latin typeface="Arial" panose="020B0604020202020204" pitchFamily="34" charset="0"/>
                <a:ea typeface="宋体" panose="02010600030101010101" pitchFamily="2" charset="-122"/>
              </a:rPr>
              <a:t>年的幕府统治时期。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15"/>
          <p:cNvPicPr>
            <a:picLocks noChangeAspect="1"/>
          </p:cNvPicPr>
          <p:nvPr/>
        </p:nvPicPr>
        <p:blipFill>
          <a:blip r:embed="rId4"/>
          <a:srcRect r="60097" b="4614"/>
          <a:stretch>
            <a:fillRect/>
          </a:stretch>
        </p:blipFill>
        <p:spPr>
          <a:xfrm>
            <a:off x="0" y="846138"/>
            <a:ext cx="9144000" cy="5153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19145" b="33582"/>
          <a:stretch>
            <a:fillRect/>
          </a:stretch>
        </p:blipFill>
        <p:spPr>
          <a:xfrm>
            <a:off x="0" y="3148013"/>
            <a:ext cx="9144000" cy="285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741803" y="2364740"/>
            <a:ext cx="5659756" cy="922020"/>
          </a:xfrm>
          <a:prstGeom prst="rect">
            <a:avLst/>
          </a:prstGeom>
          <a:solidFill>
            <a:srgbClr val="E8D2C3"/>
          </a:solidFill>
          <a:effectLst>
            <a:innerShdw blurRad="63500" dist="50800" dir="18900000">
              <a:prstClr val="black">
                <a:alpha val="50000"/>
              </a:prstClr>
            </a:innerShdw>
            <a:softEdge rad="31750"/>
          </a:effectLst>
          <a:ex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 fontAlgn="auto"/>
            <a:r>
              <a:rPr lang="zh-CN" altLang="en-US" sz="54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体管家润行" charset="-122"/>
                <a:ea typeface="字体管家润行" charset="-122"/>
                <a:cs typeface="字体管家润行" charset="-122"/>
              </a:rPr>
              <a:t>第</a:t>
            </a:r>
            <a:r>
              <a:rPr lang="en-US" altLang="zh-CN" sz="54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体管家润行" charset="-122"/>
                <a:ea typeface="字体管家润行" charset="-122"/>
                <a:cs typeface="字体管家润行" charset="-122"/>
              </a:rPr>
              <a:t>11</a:t>
            </a:r>
            <a:r>
              <a:rPr lang="zh-CN" altLang="en-US" sz="54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体管家润行" charset="-122"/>
                <a:ea typeface="字体管家润行" charset="-122"/>
                <a:cs typeface="字体管家润行" charset="-122"/>
              </a:rPr>
              <a:t>课 古代日本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49842" y="1142043"/>
            <a:ext cx="4542473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DFDF0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fontAlgn="auto"/>
            <a:r>
              <a:rPr lang="zh-CN" altLang="en-US" sz="2400" b="1" noProof="1"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第四单元  封建时代的亚洲国家</a:t>
            </a:r>
          </a:p>
        </p:txBody>
      </p:sp>
      <p:pic>
        <p:nvPicPr>
          <p:cNvPr id="14341" name="图片 3"/>
          <p:cNvPicPr>
            <a:picLocks noChangeAspect="1"/>
          </p:cNvPicPr>
          <p:nvPr/>
        </p:nvPicPr>
        <p:blipFill>
          <a:blip r:embed="rId6"/>
          <a:srcRect l="74323" t="17969" r="2539"/>
          <a:stretch>
            <a:fillRect/>
          </a:stretch>
        </p:blipFill>
        <p:spPr>
          <a:xfrm>
            <a:off x="-46037" y="2949575"/>
            <a:ext cx="1611312" cy="2492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2" name="图片 6"/>
          <p:cNvPicPr>
            <a:picLocks noChangeAspect="1"/>
          </p:cNvPicPr>
          <p:nvPr/>
        </p:nvPicPr>
        <p:blipFill>
          <a:blip r:embed="rId7"/>
          <a:srcRect r="61086" b="66356"/>
          <a:stretch>
            <a:fillRect/>
          </a:stretch>
        </p:blipFill>
        <p:spPr>
          <a:xfrm>
            <a:off x="0" y="846138"/>
            <a:ext cx="2667000" cy="1730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clrChange>
              <a:clrFrom>
                <a:srgbClr val="E6BEBC">
                  <a:alpha val="100000"/>
                </a:srgbClr>
              </a:clrFrom>
              <a:clrTo>
                <a:srgbClr val="E6BEB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0907" y="650557"/>
            <a:ext cx="2411727" cy="2496979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1050" strike="noStrike" noProof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982" y="856932"/>
            <a:ext cx="8675845" cy="2926077"/>
          </a:xfrm>
          <a:prstGeom prst="round2Same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263842" y="3873817"/>
            <a:ext cx="8735850" cy="1938020"/>
          </a:xfrm>
          <a:prstGeom prst="rect">
            <a:avLst/>
          </a:prstGeom>
          <a:solidFill>
            <a:schemeClr val="bg1">
              <a:alpha val="86000"/>
            </a:schemeClr>
          </a:solidFill>
          <a:effectLst>
            <a:softEdge rad="88900"/>
          </a:effectLst>
        </p:spPr>
        <p:txBody>
          <a:bodyPr wrap="square" rtlCol="0" anchor="t">
            <a:spAutoFit/>
          </a:bodyPr>
          <a:lstStyle/>
          <a:p>
            <a:pPr fontAlgn="auto"/>
            <a:r>
              <a:rPr lang="zh-CN" altLang="en-US" sz="2400" b="1" noProof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“当生与死逼迫你选择时，唯干脆利落地选择死。”</a:t>
            </a:r>
          </a:p>
          <a:p>
            <a:pPr fontAlgn="auto"/>
            <a:r>
              <a:rPr lang="zh-CN" altLang="en-US" sz="2400" b="1" noProof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“我讨厌考虑那些所谓的是非、正邪。不顾一切的尽心侍奉，无论什么事情都</a:t>
            </a:r>
            <a:r>
              <a:rPr lang="zh-CN" altLang="en-US" sz="2400" b="1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首先考虑主君</a:t>
            </a:r>
            <a:r>
              <a:rPr lang="zh-CN" altLang="en-US" sz="2400" b="1" noProof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就可以了。”</a:t>
            </a:r>
          </a:p>
          <a:p>
            <a:pPr algn="r" fontAlgn="auto"/>
            <a:r>
              <a:rPr lang="zh-CN" altLang="en-US" sz="2100" b="1" noProof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---山本常朝《叶隐》</a:t>
            </a:r>
          </a:p>
          <a:p>
            <a:pPr fontAlgn="auto"/>
            <a:r>
              <a:rPr lang="zh-CN" altLang="en-US" sz="2700" b="1" noProof="1">
                <a:latin typeface="微软雅黑" panose="020B0503020204020204" charset="-122"/>
                <a:ea typeface="微软雅黑" panose="020B0503020204020204" charset="-122"/>
                <a:cs typeface="楷体" panose="02010609060101010101" charset="-122"/>
              </a:rPr>
              <a:t>思考：武士效忠的对象是谁？武士道的实质是什么？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8300" y="2620963"/>
            <a:ext cx="6260465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>
              <a:buSzTx/>
            </a:pPr>
            <a:r>
              <a:rPr lang="zh-CN" altLang="en-US" sz="2800" b="1" dirty="0">
                <a:latin typeface="Tahoma" panose="020B0604030504040204" pitchFamily="34" charset="0"/>
                <a:ea typeface="宋体" panose="02010600030101010101" pitchFamily="2" charset="-122"/>
              </a:rPr>
              <a:t>武士效忠的是他的主公，而不是国家。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8300" y="3316288"/>
            <a:ext cx="8675688" cy="52197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SzTx/>
            </a:pPr>
            <a:r>
              <a:rPr lang="zh-CN" altLang="en-US" sz="2800" b="1" dirty="0">
                <a:latin typeface="Tahoma" panose="020B0604030504040204" pitchFamily="34" charset="0"/>
                <a:ea typeface="宋体" panose="02010600030101010101" pitchFamily="2" charset="-122"/>
              </a:rPr>
              <a:t>实质就是以最大的勇敢和牺牲精神做主人的忠实奴仆。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0" y="1003930"/>
            <a:ext cx="4400947" cy="9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8" y="1909506"/>
            <a:ext cx="1379419" cy="9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17" y="1991366"/>
            <a:ext cx="6512229" cy="7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89255" y="97790"/>
            <a:ext cx="5248275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武士出现  幕府掌权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403350" y="3006090"/>
            <a:ext cx="6210300" cy="2522855"/>
            <a:chOff x="539825" y="378104"/>
            <a:chExt cx="10972848" cy="426647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25" y="378104"/>
              <a:ext cx="5688632" cy="426647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264201" y="386662"/>
              <a:ext cx="4248472" cy="240116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155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为篮球魅力所征服的少年，通过不懈努力，最终打进全国大赛</a:t>
              </a:r>
              <a:endParaRPr lang="zh-CN" altLang="en-US" sz="2155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4" name="直接连接符 3"/>
            <p:cNvCxnSpPr>
              <a:endCxn id="2" idx="1"/>
            </p:cNvCxnSpPr>
            <p:nvPr/>
          </p:nvCxnSpPr>
          <p:spPr>
            <a:xfrm flipV="1">
              <a:off x="6228457" y="1587612"/>
              <a:ext cx="1035744" cy="4616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835025" y="5049520"/>
            <a:ext cx="747522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>
                <a:latin typeface="华文新魏" panose="02010800040101010101" pitchFamily="2" charset="-122"/>
                <a:ea typeface="华文新魏" panose="02010800040101010101" pitchFamily="2" charset="-122"/>
              </a:rPr>
              <a:t>樱花在日本被称做武士之花，或者死亡之花，</a:t>
            </a:r>
            <a:r>
              <a:rPr lang="zh-CN" altLang="en-US" sz="2800" b="1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是日本所宣扬的民族精神的代表，</a:t>
            </a:r>
            <a:r>
              <a:rPr lang="zh-CN" altLang="en-US" sz="2800" b="1">
                <a:latin typeface="华文新魏" panose="02010800040101010101" pitchFamily="2" charset="-122"/>
                <a:ea typeface="华文新魏" panose="02010800040101010101" pitchFamily="2" charset="-122"/>
              </a:rPr>
              <a:t>表示为了瞬间的灿烂即使死亡也在所不惜。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00555" y="1777365"/>
            <a:ext cx="510286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05" y="1063620"/>
            <a:ext cx="4400947" cy="9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3262739"/>
            <a:ext cx="1379419" cy="9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2043491"/>
            <a:ext cx="1379419" cy="905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32" y="2125351"/>
            <a:ext cx="6512229" cy="7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32" y="3262739"/>
            <a:ext cx="6512229" cy="116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164354" y="3096478"/>
            <a:ext cx="4893449" cy="2309215"/>
            <a:chOff x="3780185" y="2468438"/>
            <a:chExt cx="6358086" cy="3000376"/>
          </a:xfrm>
        </p:grpSpPr>
        <p:pic>
          <p:nvPicPr>
            <p:cNvPr id="4098" name="Picture 2" descr="http://image2.sina.com.cn/dy/w/2004-01-05/U47P1T1D2551759F21DT2004010516275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521" y="2468438"/>
              <a:ext cx="3333750" cy="300037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http://s10.sinaimg.cn/mw690/001H0eP9gy6Okk5PnbX79&amp;69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185" y="2494134"/>
              <a:ext cx="2571055" cy="297467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本框 2"/>
          <p:cNvSpPr txBox="1"/>
          <p:nvPr/>
        </p:nvSpPr>
        <p:spPr>
          <a:xfrm>
            <a:off x="389255" y="97790"/>
            <a:ext cx="5270500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武士出现  幕府掌权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5560" y="1905635"/>
            <a:ext cx="9072880" cy="3415030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     </a:t>
            </a:r>
            <a:r>
              <a:rPr lang="zh-CN" altLang="en-US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古代史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上，日本在</a:t>
            </a:r>
            <a:r>
              <a:rPr lang="zh-CN" altLang="en-US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亚洲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拜认了</a:t>
            </a:r>
            <a:r>
              <a:rPr lang="zh-CN" altLang="en-US" sz="3600" dirty="0" smtClean="0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第一位老师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，向老师学习。但明治维新后不久，日本就对他的</a:t>
            </a:r>
            <a:r>
              <a:rPr lang="zh-CN" altLang="en-US" sz="3600" dirty="0" smtClean="0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第一位老师发动战争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，逼老师签订不平等条约，收钱占地。</a:t>
            </a:r>
            <a:r>
              <a:rPr lang="en-US" altLang="zh-CN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20</a:t>
            </a:r>
            <a:r>
              <a:rPr lang="zh-CN" altLang="en-US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世纪</a:t>
            </a:r>
            <a:r>
              <a:rPr lang="en-US" altLang="zh-CN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30</a:t>
            </a:r>
            <a:r>
              <a:rPr lang="zh-CN" altLang="en-US" sz="36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年代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，他</a:t>
            </a:r>
            <a:r>
              <a:rPr lang="zh-CN" altLang="en-US" sz="3600" dirty="0" smtClean="0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再一次向他的第一位老师发动战争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。</a:t>
            </a:r>
            <a:endParaRPr lang="en-US" altLang="zh-CN" sz="3600" dirty="0" smtClean="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en-US" altLang="zh-CN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                       ——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摘编陈冰</a:t>
            </a:r>
            <a:r>
              <a:rPr lang="en-US" altLang="zh-CN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《</a:t>
            </a:r>
            <a:r>
              <a:rPr lang="zh-CN" altLang="en-US" sz="3600" dirty="0" smtClean="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作坊里的日本</a:t>
            </a:r>
            <a:r>
              <a:rPr lang="en-US" altLang="zh-CN" sz="3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》</a:t>
            </a:r>
          </a:p>
        </p:txBody>
      </p:sp>
      <p:sp>
        <p:nvSpPr>
          <p:cNvPr id="4" name="矩形 3"/>
          <p:cNvSpPr/>
          <p:nvPr/>
        </p:nvSpPr>
        <p:spPr>
          <a:xfrm>
            <a:off x="217170" y="170815"/>
            <a:ext cx="418592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zh-CN" altLang="en-US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/>
                  </a:gradFill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课堂小结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64135"/>
            <a:ext cx="9167495" cy="67138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文本框 1"/>
          <p:cNvSpPr txBox="1"/>
          <p:nvPr/>
        </p:nvSpPr>
        <p:spPr>
          <a:xfrm>
            <a:off x="291465" y="240983"/>
            <a:ext cx="18319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课堂训练</a:t>
            </a:r>
          </a:p>
        </p:txBody>
      </p:sp>
      <p:sp>
        <p:nvSpPr>
          <p:cNvPr id="22534" name="文本框 2"/>
          <p:cNvSpPr txBox="1"/>
          <p:nvPr/>
        </p:nvSpPr>
        <p:spPr>
          <a:xfrm>
            <a:off x="-89535" y="666115"/>
            <a:ext cx="879030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公元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世纪前后在日本本州中部兴起，后来统一各地的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大和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是一个（       ）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部落联盟              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氏族组织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奴隶制国家            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封建专制国家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世纪中期，通过改革向封建社会过渡的亚洲国家是（       ）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A.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罗马共和国            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B.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亚历山大帝国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C.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法兰克王国            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D.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日本</a:t>
            </a: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幕府制度是日本封建时代的一种军事集权政治制度。在这一制度下，统治大权归封建武士首领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将军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，天皇形同虚设。日本进入武士专权的幕府始于（      ）</a:t>
            </a:r>
          </a:p>
          <a:p>
            <a:pPr eaLnBrk="0" hangingPunct="0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A.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德川幕府             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B.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镰仓幕府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 C.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室盯幕府             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D.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江户幕府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69005" y="1033780"/>
            <a:ext cx="71628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eaLnBrk="0" hangingPunct="0"/>
            <a:r>
              <a:rPr lang="en-US" altLang="zh-CN" sz="66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1200" y="2612073"/>
            <a:ext cx="817880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66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35825" y="4752658"/>
            <a:ext cx="758190" cy="1106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en-US" altLang="zh-CN" sz="6600" b="1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Grp="1"/>
          </p:cNvSpPr>
          <p:nvPr>
            <p:ph idx="4294967295"/>
          </p:nvPr>
        </p:nvSpPr>
        <p:spPr>
          <a:xfrm>
            <a:off x="147955" y="241935"/>
            <a:ext cx="8531225" cy="5988050"/>
          </a:xfr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ct val="0"/>
              </a:spcBef>
              <a:buNone/>
            </a:pPr>
            <a:endParaRPr lang="en-US" altLang="zh-CN" sz="3600" dirty="0">
              <a:solidFill>
                <a:schemeClr val="bg2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4.645</a:t>
            </a:r>
            <a:r>
              <a:rPr lang="zh-CN" altLang="zh-CN" sz="2800" b="1" dirty="0">
                <a:latin typeface="宋体" panose="02010600030101010101" pitchFamily="2" charset="-122"/>
              </a:rPr>
              <a:t>年，孝德天皇在日本史上第一次使用年号</a:t>
            </a:r>
            <a:r>
              <a:rPr lang="en-US" altLang="zh-CN" sz="2800" b="1" dirty="0">
                <a:latin typeface="宋体" panose="02010600030101010101" pitchFamily="2" charset="-122"/>
              </a:rPr>
              <a:t>“</a:t>
            </a:r>
            <a:r>
              <a:rPr lang="zh-CN" altLang="zh-CN" sz="2800" b="1" dirty="0">
                <a:latin typeface="宋体" panose="02010600030101010101" pitchFamily="2" charset="-122"/>
              </a:rPr>
              <a:t>大化</a:t>
            </a:r>
            <a:r>
              <a:rPr lang="en-US" altLang="zh-CN" sz="2800" b="1" dirty="0">
                <a:latin typeface="宋体" panose="02010600030101010101" pitchFamily="2" charset="-122"/>
              </a:rPr>
              <a:t>”</a:t>
            </a:r>
            <a:r>
              <a:rPr lang="zh-CN" altLang="zh-CN" sz="2800" b="1" dirty="0">
                <a:latin typeface="宋体" panose="02010600030101010101" pitchFamily="2" charset="-122"/>
              </a:rPr>
              <a:t>。第二年，他发布了《改新之诏》，在各个领域进行了制度改革。其内容之一是（</a:t>
            </a:r>
            <a:r>
              <a:rPr lang="en-US" altLang="zh-CN" sz="2800" b="1" dirty="0">
                <a:latin typeface="宋体" panose="02010600030101010101" pitchFamily="2" charset="-122"/>
              </a:rPr>
              <a:t>      </a:t>
            </a:r>
            <a:r>
              <a:rPr lang="zh-CN" altLang="zh-CN" sz="2800" b="1" dirty="0">
                <a:latin typeface="宋体" panose="02010600030101010101" pitchFamily="2" charset="-122"/>
              </a:rPr>
              <a:t>）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A</a:t>
            </a:r>
            <a:r>
              <a:rPr lang="zh-CN" altLang="zh-CN" sz="2800" b="1" dirty="0">
                <a:latin typeface="宋体" panose="02010600030101010101" pitchFamily="2" charset="-122"/>
              </a:rPr>
              <a:t>．实行贵族世袭制</a:t>
            </a:r>
            <a:r>
              <a:rPr lang="en-US" altLang="zh-CN" sz="2800" b="1" dirty="0">
                <a:latin typeface="宋体" panose="02010600030101010101" pitchFamily="2" charset="-122"/>
              </a:rPr>
              <a:t>     	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B</a:t>
            </a:r>
            <a:r>
              <a:rPr lang="zh-CN" altLang="zh-CN" sz="2800" b="1" dirty="0">
                <a:latin typeface="宋体" panose="02010600030101010101" pitchFamily="2" charset="-122"/>
              </a:rPr>
              <a:t>．把部民转化为国家公民</a:t>
            </a:r>
            <a:r>
              <a:rPr lang="en-US" altLang="zh-CN" sz="2800" b="1" dirty="0">
                <a:latin typeface="宋体" panose="02010600030101010101" pitchFamily="2" charset="-122"/>
              </a:rPr>
              <a:t>   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C</a:t>
            </a:r>
            <a:r>
              <a:rPr lang="zh-CN" altLang="zh-CN" sz="2800" b="1" dirty="0">
                <a:latin typeface="宋体" panose="02010600030101010101" pitchFamily="2" charset="-122"/>
              </a:rPr>
              <a:t>．分封贵族为诸侯</a:t>
            </a:r>
            <a:r>
              <a:rPr lang="en-US" altLang="zh-CN" sz="2800" b="1" dirty="0">
                <a:latin typeface="宋体" panose="02010600030101010101" pitchFamily="2" charset="-122"/>
              </a:rPr>
              <a:t>    	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D</a:t>
            </a:r>
            <a:r>
              <a:rPr lang="zh-CN" altLang="zh-CN" sz="2800" b="1" dirty="0">
                <a:latin typeface="宋体" panose="02010600030101010101" pitchFamily="2" charset="-122"/>
              </a:rPr>
              <a:t>．没收农民所拥有的耕地</a:t>
            </a:r>
          </a:p>
          <a:p>
            <a:pPr>
              <a:spcBef>
                <a:spcPct val="0"/>
              </a:spcBef>
              <a:buNone/>
            </a:pPr>
            <a:r>
              <a:rPr lang="en-US" altLang="zh-CN" sz="2800" b="1" dirty="0">
                <a:latin typeface="宋体" panose="02010600030101010101" pitchFamily="2" charset="-122"/>
              </a:rPr>
              <a:t>5.</a:t>
            </a:r>
            <a:r>
              <a:rPr lang="zh-CN" altLang="en-US" sz="2800" b="1" dirty="0">
                <a:latin typeface="宋体" panose="02010600030101010101" pitchFamily="2" charset="-122"/>
              </a:rPr>
              <a:t>武士集团的长期统治逐渐形成了武士道。下列不属于武士道精神的是（     ）</a:t>
            </a:r>
          </a:p>
          <a:p>
            <a:pPr marL="0" indent="0" eaLnBrk="0" hangingPunct="0"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A.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忠义节烈             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B.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宣扬忠诚</a:t>
            </a:r>
          </a:p>
          <a:p>
            <a:pPr marL="0" indent="0" eaLnBrk="0" hangingPunct="0">
              <a:buNone/>
            </a:pP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C.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忠于国家             </a:t>
            </a:r>
            <a:r>
              <a:rPr lang="en-US" altLang="zh-CN" sz="2800" b="1" dirty="0">
                <a:latin typeface="宋体" panose="02010600030101010101" pitchFamily="2" charset="-122"/>
                <a:sym typeface="+mn-ea"/>
              </a:rPr>
              <a:t>D.</a:t>
            </a:r>
            <a:r>
              <a:rPr lang="zh-CN" altLang="en-US" sz="2800" b="1" dirty="0">
                <a:latin typeface="宋体" panose="02010600030101010101" pitchFamily="2" charset="-122"/>
                <a:sym typeface="+mn-ea"/>
              </a:rPr>
              <a:t>无畏</a:t>
            </a:r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>
              <a:spcBef>
                <a:spcPct val="0"/>
              </a:spcBef>
              <a:buNone/>
            </a:pPr>
            <a:endParaRPr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87795" y="1694815"/>
            <a:ext cx="603250" cy="9239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B</a:t>
            </a:r>
          </a:p>
        </p:txBody>
      </p:sp>
      <p:sp>
        <p:nvSpPr>
          <p:cNvPr id="2" name="矩形 1"/>
          <p:cNvSpPr/>
          <p:nvPr/>
        </p:nvSpPr>
        <p:spPr>
          <a:xfrm>
            <a:off x="4111625" y="4098925"/>
            <a:ext cx="528955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5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rb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9340" y="1316355"/>
            <a:ext cx="5530215" cy="5370195"/>
          </a:xfrm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7512639" y="2222960"/>
            <a:ext cx="87058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华文行楷" panose="02010800040101010101" charset="-122"/>
              </a:rPr>
              <a:t>北海道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 rot="20205177">
            <a:off x="5498624" y="4458970"/>
            <a:ext cx="2810351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   </a:t>
            </a:r>
            <a:r>
              <a:rPr lang="zh-CN" altLang="en-US" sz="2400" b="1" dirty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本                洲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013526" y="5563561"/>
            <a:ext cx="6413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华文行楷" panose="02010800040101010101" charset="-122"/>
              </a:rPr>
              <a:t>四国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 rot="11220000" flipV="1">
            <a:off x="4289541" y="5675159"/>
            <a:ext cx="56388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FF0000"/>
                </a:solidFill>
                <a:ea typeface="华文行楷" panose="02010800040101010101" charset="-122"/>
              </a:rPr>
              <a:t>九洲</a:t>
            </a:r>
          </a:p>
        </p:txBody>
      </p:sp>
      <p:sp>
        <p:nvSpPr>
          <p:cNvPr id="13" name="Rectangle 15" descr="水滴"/>
          <p:cNvSpPr>
            <a:spLocks noChangeArrowheads="1"/>
          </p:cNvSpPr>
          <p:nvPr/>
        </p:nvSpPr>
        <p:spPr bwMode="auto">
          <a:xfrm>
            <a:off x="1143000" y="1393050"/>
            <a:ext cx="6858000" cy="469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1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350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5080" y="235585"/>
            <a:ext cx="2705735" cy="6451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zh-CN" altLang="en-US" sz="3600" b="1" dirty="0" smtClean="0">
                <a:solidFill>
                  <a:srgbClr val="66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今天的日本</a:t>
            </a:r>
            <a:endParaRPr kumimoji="1" lang="zh-CN" altLang="en-US" sz="3600" b="1" dirty="0">
              <a:solidFill>
                <a:srgbClr val="66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140970" y="1370330"/>
            <a:ext cx="3468370" cy="526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日本位于亚洲东部，由北海道、本州、四国、九州四个大岛及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3900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多个小岛组成。是一个四面环海的岛国。</a:t>
            </a:r>
            <a:r>
              <a:rPr 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国土面积共计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37.78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万平方公里，人口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1.26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亿左右。</a:t>
            </a:r>
            <a:endParaRPr kumimoji="1" lang="zh-C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0045" y="836295"/>
            <a:ext cx="8011160" cy="14452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u"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世纪以前的日本：</a:t>
            </a:r>
          </a:p>
          <a:p>
            <a:pPr marL="457200" lvl="1" indent="0">
              <a:buNone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早期国家的的诞生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0045" y="2780665"/>
            <a:ext cx="8011160" cy="14452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u"/>
            </a:pP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大化改新：</a:t>
            </a:r>
          </a:p>
          <a:p>
            <a:pPr>
              <a:buFont typeface="Wingdings" panose="05000000000000000000" charset="0"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中央集权制国家的形成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0045" y="4756150"/>
            <a:ext cx="8011160" cy="144526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u"/>
            </a:pP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武士和武士集团：</a:t>
            </a:r>
          </a:p>
          <a:p>
            <a:pPr>
              <a:buFont typeface="Wingdings" panose="05000000000000000000" charset="0"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幕府统治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/>
          <p:nvPr/>
        </p:nvSpPr>
        <p:spPr>
          <a:xfrm>
            <a:off x="1200150" y="1485900"/>
            <a:ext cx="897731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b="1" dirty="0">
                <a:latin typeface="Tahoma" panose="020B0604030504040204" pitchFamily="34" charset="0"/>
              </a:rPr>
              <a:t>      </a:t>
            </a:r>
          </a:p>
          <a:p>
            <a:pPr algn="l">
              <a:spcBef>
                <a:spcPct val="50000"/>
              </a:spcBef>
            </a:pPr>
            <a:endParaRPr lang="en-US" altLang="zh-CN" sz="1800" b="1" dirty="0">
              <a:latin typeface="Tahoma" panose="020B0604030504040204" pitchFamily="34" charset="0"/>
            </a:endParaRPr>
          </a:p>
          <a:p>
            <a:pPr algn="l">
              <a:spcBef>
                <a:spcPct val="50000"/>
              </a:spcBef>
            </a:pPr>
            <a:endParaRPr lang="en-US" altLang="zh-CN" sz="1800" b="1" dirty="0">
              <a:latin typeface="Tahoma" panose="020B0604030504040204" pitchFamily="34" charset="0"/>
            </a:endParaRPr>
          </a:p>
        </p:txBody>
      </p:sp>
      <p:sp>
        <p:nvSpPr>
          <p:cNvPr id="6150" name="Text Box 10"/>
          <p:cNvSpPr txBox="1"/>
          <p:nvPr/>
        </p:nvSpPr>
        <p:spPr>
          <a:xfrm>
            <a:off x="467995" y="2326005"/>
            <a:ext cx="801497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乐浪海中有倭人，分为百余国，以岁</a:t>
            </a:r>
            <a:r>
              <a:rPr lang="zh-CN" altLang="zh-CN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时</a:t>
            </a:r>
            <a:r>
              <a:rPr lang="zh-CN" altLang="en-US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来献见云。</a:t>
            </a:r>
            <a:endParaRPr lang="zh-CN" altLang="en-US" sz="280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pPr algn="r"/>
            <a:r>
              <a:rPr lang="en-US" altLang="zh-CN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——</a:t>
            </a:r>
            <a:r>
              <a:rPr lang="zh-CN" altLang="en-US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《汉书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cs typeface="华文新魏" panose="02010800040101010101" pitchFamily="2" charset="-122"/>
                <a:sym typeface="+mn-ea"/>
              </a:rPr>
              <a:t>˙</a:t>
            </a:r>
            <a:r>
              <a:rPr lang="zh-CN" altLang="en-US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地理志</a:t>
            </a:r>
            <a:r>
              <a:rPr lang="zh-CN" altLang="zh-CN" sz="28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》</a:t>
            </a:r>
            <a:endParaRPr lang="en-US" alt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85" y="27305"/>
            <a:ext cx="5250180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u"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世纪以前的日本</a:t>
            </a:r>
            <a:endParaRPr lang="zh-CN" altLang="en-US" sz="4400" b="1">
              <a:solidFill>
                <a:srgbClr val="6C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3270" y="1684655"/>
            <a:ext cx="7589520" cy="170180"/>
            <a:chOff x="1108" y="4833"/>
            <a:chExt cx="12052" cy="600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1108" y="5289"/>
              <a:ext cx="12052" cy="144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097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359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30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704850" y="795655"/>
            <a:ext cx="1205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多个小国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04850" y="1855470"/>
            <a:ext cx="132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1-2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8630" y="3289300"/>
            <a:ext cx="826516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光武帝建武中元二年（</a:t>
            </a:r>
            <a:r>
              <a:rPr 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57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年），倭奴国奉贡朝贺，光武帝刘秀赐以印绶。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　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                                       ——《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后汉书・东夷列传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2353945"/>
            <a:ext cx="7220585" cy="44773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785" y="4683125"/>
            <a:ext cx="79140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邪马台国在</a:t>
            </a:r>
            <a:r>
              <a:rPr 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3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世纪曾数次向三国中的魏进贡，并接受了魏帝的册封与印绶。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  <a:p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                       ——《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三国志・魏书・乌丸鲜卑东夷传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》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3123" t="1288" r="14183" b="25698"/>
          <a:stretch>
            <a:fillRect/>
          </a:stretch>
        </p:blipFill>
        <p:spPr>
          <a:xfrm>
            <a:off x="1332230" y="1670050"/>
            <a:ext cx="6609080" cy="41046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80490" y="5646420"/>
            <a:ext cx="6560820" cy="119888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（邪马台国）献男生口（男奴隶）四人，女生口（女奴隶）六人，班布（粗布）二匹二丈。</a:t>
            </a:r>
          </a:p>
          <a:p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</a:t>
            </a:r>
            <a:r>
              <a:rPr lang="en-US" altLang="zh-CN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                                                ——</a:t>
            </a:r>
            <a:r>
              <a:rPr lang="zh-CN" altLang="en-US" sz="2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《三国志˙魏书》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487920" y="3700780"/>
            <a:ext cx="468630" cy="645160"/>
          </a:xfrm>
          <a:prstGeom prst="rect">
            <a:avLst/>
          </a:prstGeom>
          <a:solidFill>
            <a:srgbClr val="CEF6FF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4" grpId="0"/>
      <p:bldP spid="8" grpId="0"/>
      <p:bldP spid="16" grpId="0" bldLvl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/>
          <p:nvPr/>
        </p:nvSpPr>
        <p:spPr>
          <a:xfrm>
            <a:off x="1200150" y="1485900"/>
            <a:ext cx="897731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b="1" dirty="0">
                <a:latin typeface="Tahoma" panose="020B0604030504040204" pitchFamily="34" charset="0"/>
              </a:rPr>
              <a:t>      </a:t>
            </a:r>
          </a:p>
          <a:p>
            <a:pPr algn="l">
              <a:spcBef>
                <a:spcPct val="50000"/>
              </a:spcBef>
            </a:pPr>
            <a:endParaRPr lang="en-US" altLang="zh-CN" sz="1800" b="1" dirty="0">
              <a:latin typeface="Tahoma" panose="020B0604030504040204" pitchFamily="34" charset="0"/>
            </a:endParaRPr>
          </a:p>
          <a:p>
            <a:pPr algn="l">
              <a:spcBef>
                <a:spcPct val="50000"/>
              </a:spcBef>
            </a:pPr>
            <a:endParaRPr lang="en-US" altLang="zh-CN" sz="1800" b="1" dirty="0">
              <a:latin typeface="Tahoma" panose="020B0604030504040204" pitchFamily="34" charset="0"/>
            </a:endParaRPr>
          </a:p>
        </p:txBody>
      </p:sp>
      <p:pic>
        <p:nvPicPr>
          <p:cNvPr id="6147" name="Picture 3" descr="dt2"/>
          <p:cNvPicPr>
            <a:picLocks noChangeAspect="1"/>
          </p:cNvPicPr>
          <p:nvPr/>
        </p:nvPicPr>
        <p:blipFill>
          <a:blip r:embed="rId2"/>
          <a:srcRect r="9196"/>
          <a:stretch>
            <a:fillRect/>
          </a:stretch>
        </p:blipFill>
        <p:spPr>
          <a:xfrm>
            <a:off x="70485" y="2536825"/>
            <a:ext cx="4503420" cy="4266565"/>
          </a:xfrm>
          <a:prstGeom prst="rect">
            <a:avLst/>
          </a:prstGeom>
          <a:noFill/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148" name="Oval 4"/>
          <p:cNvSpPr/>
          <p:nvPr/>
        </p:nvSpPr>
        <p:spPr>
          <a:xfrm>
            <a:off x="2512219" y="4001691"/>
            <a:ext cx="1143000" cy="800100"/>
          </a:xfrm>
          <a:prstGeom prst="ellipse">
            <a:avLst/>
          </a:prstGeom>
          <a:noFill/>
          <a:ln w="76200">
            <a:noFill/>
          </a:ln>
        </p:spPr>
        <p:txBody>
          <a:bodyPr wrap="none" anchor="ctr"/>
          <a:lstStyle/>
          <a:p>
            <a:pPr algn="l"/>
            <a:endParaRPr sz="1350" b="1" dirty="0">
              <a:latin typeface="Tahoma" panose="020B060403050404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85" y="27305"/>
            <a:ext cx="5250180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u"/>
            </a:pPr>
            <a:r>
              <a:rPr lang="en-US" altLang="zh-CN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6</a:t>
            </a:r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世纪以前的日本</a:t>
            </a:r>
            <a:endParaRPr lang="zh-CN" altLang="en-US" sz="4400" b="1">
              <a:solidFill>
                <a:srgbClr val="6C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6190" y="4552315"/>
            <a:ext cx="42970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5世纪</a:t>
            </a:r>
            <a:r>
              <a:rPr lang="en-US" altLang="en-US" sz="28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，大和统一了日本</a:t>
            </a:r>
            <a:r>
              <a:rPr lang="zh-CN" altLang="en-US" sz="2800" dirty="0"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ea"/>
              </a:rPr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32045" y="2742565"/>
            <a:ext cx="41516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lt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lt"/>
              </a:rPr>
              <a:t>世纪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  <a:sym typeface="+mn-lt"/>
              </a:rPr>
              <a:t>时，在本州中部出现了一个较强大的奴隶制国家，叫“大和国”。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763270" y="1684655"/>
            <a:ext cx="7589520" cy="170180"/>
            <a:chOff x="1108" y="4833"/>
            <a:chExt cx="12052" cy="600"/>
          </a:xfrm>
        </p:grpSpPr>
        <p:cxnSp>
          <p:nvCxnSpPr>
            <p:cNvPr id="12" name="直接箭头连接符 11"/>
            <p:cNvCxnSpPr/>
            <p:nvPr/>
          </p:nvCxnSpPr>
          <p:spPr>
            <a:xfrm flipV="1">
              <a:off x="1108" y="5289"/>
              <a:ext cx="12052" cy="144"/>
            </a:xfrm>
            <a:prstGeom prst="straightConnector1">
              <a:avLst/>
            </a:prstGeom>
            <a:ln w="38100"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097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359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430" y="4833"/>
              <a:ext cx="0" cy="567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704850" y="795655"/>
            <a:ext cx="1205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100</a:t>
            </a: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多个小国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04850" y="1855470"/>
            <a:ext cx="132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1-2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18005" y="795655"/>
            <a:ext cx="2531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奴隶制国家</a:t>
            </a:r>
            <a:r>
              <a:rPr lang="en-US" altLang="zh-CN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大和国</a:t>
            </a:r>
            <a:r>
              <a:rPr lang="en-US" altLang="zh-CN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出现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81225" y="1854835"/>
            <a:ext cx="132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187190" y="795655"/>
            <a:ext cx="1205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大和</a:t>
            </a:r>
            <a:r>
              <a:rPr lang="zh-CN" altLang="en-US" sz="2400" b="1">
                <a:solidFill>
                  <a:srgbClr val="00206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实现统一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187190" y="1855470"/>
            <a:ext cx="1322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世纪</a:t>
            </a:r>
          </a:p>
        </p:txBody>
      </p:sp>
      <p:sp>
        <p:nvSpPr>
          <p:cNvPr id="2" name="椭圆 1"/>
          <p:cNvSpPr/>
          <p:nvPr/>
        </p:nvSpPr>
        <p:spPr>
          <a:xfrm>
            <a:off x="1818005" y="5156835"/>
            <a:ext cx="653415" cy="7200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133600" y="2006600"/>
            <a:ext cx="5184775" cy="2844800"/>
            <a:chOff x="3361" y="1810"/>
            <a:chExt cx="8163" cy="4480"/>
          </a:xfrm>
        </p:grpSpPr>
        <p:grpSp>
          <p:nvGrpSpPr>
            <p:cNvPr id="19458" name="组合 23"/>
            <p:cNvGrpSpPr/>
            <p:nvPr/>
          </p:nvGrpSpPr>
          <p:grpSpPr>
            <a:xfrm>
              <a:off x="3361" y="1810"/>
              <a:ext cx="8163" cy="4480"/>
              <a:chOff x="4061" y="1803"/>
              <a:chExt cx="8163" cy="4480"/>
            </a:xfrm>
          </p:grpSpPr>
          <p:grpSp>
            <p:nvGrpSpPr>
              <p:cNvPr id="19459" name="组合 14"/>
              <p:cNvGrpSpPr/>
              <p:nvPr/>
            </p:nvGrpSpPr>
            <p:grpSpPr>
              <a:xfrm>
                <a:off x="4061" y="2125"/>
                <a:ext cx="4794" cy="4158"/>
                <a:chOff x="4061" y="2125"/>
                <a:chExt cx="4794" cy="4158"/>
              </a:xfrm>
            </p:grpSpPr>
            <p:sp>
              <p:nvSpPr>
                <p:cNvPr id="2" name="圆角矩形 1"/>
                <p:cNvSpPr/>
                <p:nvPr/>
              </p:nvSpPr>
              <p:spPr>
                <a:xfrm>
                  <a:off x="5293" y="2125"/>
                  <a:ext cx="2330" cy="889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r>
                    <a:rPr lang="zh-CN" altLang="en-US" sz="3200" b="1" strike="noStrike" noProof="1">
                      <a:latin typeface="微软雅黑" panose="020B0503020204020204" charset="-122"/>
                      <a:ea typeface="微软雅黑" panose="020B0503020204020204" charset="-122"/>
                    </a:rPr>
                    <a:t>大 王</a:t>
                  </a:r>
                </a:p>
              </p:txBody>
            </p:sp>
            <p:sp>
              <p:nvSpPr>
                <p:cNvPr id="3" name="圆角矩形 2"/>
                <p:cNvSpPr/>
                <p:nvPr/>
              </p:nvSpPr>
              <p:spPr>
                <a:xfrm>
                  <a:off x="5291" y="3566"/>
                  <a:ext cx="2330" cy="889"/>
                </a:xfrm>
                <a:prstGeom prst="round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/>
                  <a:r>
                    <a:rPr lang="zh-CN" altLang="en-US" sz="2800" strike="noStrike" noProof="1">
                      <a:latin typeface="微软雅黑" panose="020B0503020204020204" charset="-122"/>
                      <a:ea typeface="微软雅黑" panose="020B0503020204020204" charset="-122"/>
                    </a:rPr>
                    <a:t>贵 族</a:t>
                  </a:r>
                </a:p>
              </p:txBody>
            </p:sp>
            <p:grpSp>
              <p:nvGrpSpPr>
                <p:cNvPr id="19462" name="组合 6"/>
                <p:cNvGrpSpPr/>
                <p:nvPr/>
              </p:nvGrpSpPr>
              <p:grpSpPr>
                <a:xfrm>
                  <a:off x="4061" y="5611"/>
                  <a:ext cx="4794" cy="672"/>
                  <a:chOff x="3864" y="4521"/>
                  <a:chExt cx="4794" cy="672"/>
                </a:xfrm>
              </p:grpSpPr>
              <p:sp>
                <p:nvSpPr>
                  <p:cNvPr id="4" name="圆角矩形 3"/>
                  <p:cNvSpPr/>
                  <p:nvPr/>
                </p:nvSpPr>
                <p:spPr>
                  <a:xfrm>
                    <a:off x="3864" y="4521"/>
                    <a:ext cx="1495" cy="672"/>
                  </a:xfrm>
                  <a:prstGeom prst="round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/>
                    <a:r>
                      <a:rPr lang="zh-CN" altLang="en-US" sz="2400" strike="noStrike" noProof="1">
                        <a:latin typeface="微软雅黑" panose="020B0503020204020204" charset="-122"/>
                        <a:ea typeface="微软雅黑" panose="020B0503020204020204" charset="-122"/>
                      </a:rPr>
                      <a:t>平民</a:t>
                    </a:r>
                  </a:p>
                </p:txBody>
              </p:sp>
              <p:sp>
                <p:nvSpPr>
                  <p:cNvPr id="5" name="圆角矩形 4"/>
                  <p:cNvSpPr/>
                  <p:nvPr/>
                </p:nvSpPr>
                <p:spPr>
                  <a:xfrm>
                    <a:off x="5514" y="4521"/>
                    <a:ext cx="1495" cy="672"/>
                  </a:xfrm>
                  <a:prstGeom prst="round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/>
                    <a:r>
                      <a:rPr lang="zh-CN" altLang="en-US" sz="2400" strike="noStrike" noProof="1">
                        <a:latin typeface="微软雅黑" panose="020B0503020204020204" charset="-122"/>
                        <a:ea typeface="微软雅黑" panose="020B0503020204020204" charset="-122"/>
                      </a:rPr>
                      <a:t>平民</a:t>
                    </a:r>
                  </a:p>
                </p:txBody>
              </p:sp>
              <p:sp>
                <p:nvSpPr>
                  <p:cNvPr id="6" name="圆角矩形 5"/>
                  <p:cNvSpPr/>
                  <p:nvPr/>
                </p:nvSpPr>
                <p:spPr>
                  <a:xfrm>
                    <a:off x="7164" y="4521"/>
                    <a:ext cx="1495" cy="672"/>
                  </a:xfrm>
                  <a:prstGeom prst="roundRect">
                    <a:avLst/>
                  </a:pr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auto"/>
                    <a:r>
                      <a:rPr lang="zh-CN" altLang="en-US" sz="2400" strike="noStrike" noProof="1">
                        <a:latin typeface="微软雅黑" panose="020B0503020204020204" charset="-122"/>
                        <a:ea typeface="微软雅黑" panose="020B0503020204020204" charset="-122"/>
                      </a:rPr>
                      <a:t>平民</a:t>
                    </a:r>
                  </a:p>
                </p:txBody>
              </p:sp>
            </p:grpSp>
            <p:cxnSp>
              <p:nvCxnSpPr>
                <p:cNvPr id="9" name="肘形连接符 8"/>
                <p:cNvCxnSpPr>
                  <a:stCxn id="2" idx="2"/>
                  <a:endCxn id="3" idx="0"/>
                </p:cNvCxnSpPr>
                <p:nvPr/>
              </p:nvCxnSpPr>
              <p:spPr>
                <a:xfrm rot="5400000">
                  <a:off x="6181" y="3289"/>
                  <a:ext cx="552" cy="2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肘形连接符 9"/>
                <p:cNvCxnSpPr>
                  <a:stCxn id="3" idx="2"/>
                  <a:endCxn id="4" idx="0"/>
                </p:cNvCxnSpPr>
                <p:nvPr/>
              </p:nvCxnSpPr>
              <p:spPr>
                <a:xfrm rot="5400000">
                  <a:off x="5051" y="4206"/>
                  <a:ext cx="1156" cy="1647"/>
                </a:xfrm>
                <a:prstGeom prst="bentConnector3">
                  <a:avLst>
                    <a:gd name="adj1" fmla="val 49957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肘形连接符 10"/>
                <p:cNvCxnSpPr>
                  <a:stCxn id="3" idx="2"/>
                  <a:endCxn id="5" idx="0"/>
                </p:cNvCxnSpPr>
                <p:nvPr/>
              </p:nvCxnSpPr>
              <p:spPr>
                <a:xfrm rot="5400000" flipV="1">
                  <a:off x="5873" y="5025"/>
                  <a:ext cx="1158" cy="5"/>
                </a:xfrm>
                <a:prstGeom prst="bentConnector3">
                  <a:avLst>
                    <a:gd name="adj1" fmla="val 50043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肘形连接符 11"/>
                <p:cNvCxnSpPr>
                  <a:stCxn id="3" idx="2"/>
                  <a:endCxn id="6" idx="0"/>
                </p:cNvCxnSpPr>
                <p:nvPr/>
              </p:nvCxnSpPr>
              <p:spPr>
                <a:xfrm rot="5400000" flipV="1">
                  <a:off x="6701" y="4203"/>
                  <a:ext cx="1156" cy="1653"/>
                </a:xfrm>
                <a:prstGeom prst="bentConnector3">
                  <a:avLst>
                    <a:gd name="adj1" fmla="val 49957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矩形 13"/>
              <p:cNvSpPr/>
              <p:nvPr/>
            </p:nvSpPr>
            <p:spPr>
              <a:xfrm>
                <a:off x="4062" y="1803"/>
                <a:ext cx="4793" cy="2909"/>
              </a:xfrm>
              <a:prstGeom prst="rect">
                <a:avLst/>
              </a:prstGeom>
              <a:noFill/>
              <a:ln w="19050" cmpd="sng">
                <a:solidFill>
                  <a:schemeClr val="accent1">
                    <a:shade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endParaRPr lang="zh-CN" altLang="en-US" sz="1400" strike="noStrike" noProof="1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48" y="2942"/>
                <a:ext cx="1414" cy="700"/>
              </a:xfrm>
              <a:prstGeom prst="rect">
                <a:avLst/>
              </a:prstGeom>
              <a:solidFill>
                <a:srgbClr val="FCFBF9"/>
              </a:solidFill>
              <a:ln w="19050" cmpd="sng"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r>
                  <a:rPr lang="zh-CN" altLang="en-US" sz="2400" strike="noStrike" noProof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领地</a:t>
                </a: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251" y="2942"/>
                <a:ext cx="1414" cy="700"/>
              </a:xfrm>
              <a:prstGeom prst="roundRect">
                <a:avLst/>
              </a:prstGeom>
              <a:solidFill>
                <a:schemeClr val="bg1"/>
              </a:solidFill>
              <a:ln w="12700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r>
                  <a:rPr lang="zh-CN" altLang="en-US" sz="2800" strike="noStrike" noProof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部</a:t>
                </a:r>
              </a:p>
            </p:txBody>
          </p:sp>
          <p:cxnSp>
            <p:nvCxnSpPr>
              <p:cNvPr id="20" name="肘形连接符 19"/>
              <p:cNvCxnSpPr>
                <a:stCxn id="18" idx="3"/>
                <a:endCxn id="19" idx="1"/>
              </p:cNvCxnSpPr>
              <p:nvPr/>
            </p:nvCxnSpPr>
            <p:spPr>
              <a:xfrm>
                <a:off x="9562" y="3292"/>
                <a:ext cx="689" cy="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74" name="文本框 20"/>
              <p:cNvSpPr txBox="1"/>
              <p:nvPr/>
            </p:nvSpPr>
            <p:spPr>
              <a:xfrm>
                <a:off x="9692" y="2362"/>
                <a:ext cx="2532" cy="5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zh-CN" altLang="en-US" sz="1800">
                    <a:latin typeface="微软雅黑" panose="020B0503020204020204" charset="-122"/>
                    <a:ea typeface="微软雅黑" panose="020B0503020204020204" charset="-122"/>
                  </a:rPr>
                  <a:t>生产组织形式</a:t>
                </a: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0251" y="3914"/>
                <a:ext cx="1414" cy="687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/>
                <a:r>
                  <a:rPr lang="zh-CN" altLang="en-US" sz="2000" strike="noStrike" noProof="1">
                    <a:latin typeface="微软雅黑" panose="020B0503020204020204" charset="-122"/>
                    <a:ea typeface="微软雅黑" panose="020B0503020204020204" charset="-122"/>
                  </a:rPr>
                  <a:t>部民</a:t>
                </a:r>
              </a:p>
            </p:txBody>
          </p:sp>
          <p:cxnSp>
            <p:nvCxnSpPr>
              <p:cNvPr id="23" name="肘形连接符 22"/>
              <p:cNvCxnSpPr>
                <a:stCxn id="19" idx="2"/>
                <a:endCxn id="22" idx="0"/>
              </p:cNvCxnSpPr>
              <p:nvPr/>
            </p:nvCxnSpPr>
            <p:spPr>
              <a:xfrm rot="5400000">
                <a:off x="10825" y="3781"/>
                <a:ext cx="272" cy="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肘形连接符 24"/>
            <p:cNvCxnSpPr>
              <a:stCxn id="18" idx="2"/>
              <a:endCxn id="22" idx="1"/>
            </p:cNvCxnSpPr>
            <p:nvPr/>
          </p:nvCxnSpPr>
          <p:spPr>
            <a:xfrm rot="5400000" flipV="1">
              <a:off x="8545" y="3259"/>
              <a:ext cx="616" cy="1396"/>
            </a:xfrm>
            <a:prstGeom prst="bentConnector2">
              <a:avLst/>
            </a:prstGeom>
            <a:ln w="158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17"/>
          <p:cNvGrpSpPr/>
          <p:nvPr/>
        </p:nvGrpSpPr>
        <p:grpSpPr>
          <a:xfrm>
            <a:off x="5627370" y="3733483"/>
            <a:ext cx="3186113" cy="1314246"/>
            <a:chOff x="2466039" y="4598594"/>
            <a:chExt cx="4968860" cy="1748657"/>
          </a:xfrm>
        </p:grpSpPr>
        <p:sp>
          <p:nvSpPr>
            <p:cNvPr id="38" name="TextBox 37"/>
            <p:cNvSpPr txBox="1"/>
            <p:nvPr/>
          </p:nvSpPr>
          <p:spPr>
            <a:xfrm>
              <a:off x="2466039" y="5734703"/>
              <a:ext cx="4968860" cy="61254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dk1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地位近似奴隶</a:t>
              </a:r>
            </a:p>
          </p:txBody>
        </p:sp>
        <p:cxnSp>
          <p:nvCxnSpPr>
            <p:cNvPr id="39" name="直接连接符 38"/>
            <p:cNvCxnSpPr>
              <a:stCxn id="18" idx="2"/>
              <a:endCxn id="22" idx="1"/>
            </p:cNvCxnSpPr>
            <p:nvPr/>
          </p:nvCxnSpPr>
          <p:spPr>
            <a:xfrm>
              <a:off x="4566148" y="4598594"/>
              <a:ext cx="1694056" cy="1120827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3" name="TextBox 21"/>
          <p:cNvSpPr txBox="1"/>
          <p:nvPr/>
        </p:nvSpPr>
        <p:spPr>
          <a:xfrm>
            <a:off x="1890713" y="1455738"/>
            <a:ext cx="3346450" cy="460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807BD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最高统治者称“大王”</a:t>
            </a:r>
          </a:p>
        </p:txBody>
      </p:sp>
      <p:sp>
        <p:nvSpPr>
          <p:cNvPr id="19482" name="文本框 2"/>
          <p:cNvSpPr txBox="1"/>
          <p:nvPr/>
        </p:nvSpPr>
        <p:spPr>
          <a:xfrm>
            <a:off x="1573213" y="928688"/>
            <a:ext cx="7458075" cy="5530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eaLnBrk="0" hangingPunct="0"/>
            <a:r>
              <a:rPr lang="zh-CN" altLang="en-US" sz="3000" b="1" dirty="0">
                <a:latin typeface="宋体" panose="02010600030101010101" pitchFamily="2" charset="-122"/>
                <a:ea typeface="宋体" panose="02010600030101010101" pitchFamily="2" charset="-122"/>
              </a:rPr>
              <a:t>阅读课本，了解大和国是怎样统治全国的？</a:t>
            </a:r>
            <a:endParaRPr lang="zh-CN" altLang="en-US" sz="30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06834" y="6069648"/>
            <a:ext cx="2078355" cy="598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“田 部”</a:t>
            </a:r>
          </a:p>
        </p:txBody>
      </p:sp>
      <p:sp>
        <p:nvSpPr>
          <p:cNvPr id="17" name="矩形 16"/>
          <p:cNvSpPr/>
          <p:nvPr/>
        </p:nvSpPr>
        <p:spPr>
          <a:xfrm>
            <a:off x="4929664" y="6069648"/>
            <a:ext cx="2078355" cy="5988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33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“海 部”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-396875" y="2210749"/>
            <a:ext cx="2827020" cy="1989776"/>
            <a:chOff x="-625" y="2132"/>
            <a:chExt cx="4453" cy="3133"/>
          </a:xfrm>
        </p:grpSpPr>
        <p:sp>
          <p:nvSpPr>
            <p:cNvPr id="19486" name="矩形 113"/>
            <p:cNvSpPr/>
            <p:nvPr/>
          </p:nvSpPr>
          <p:spPr>
            <a:xfrm>
              <a:off x="-7" y="2173"/>
              <a:ext cx="3629" cy="3092"/>
            </a:xfrm>
            <a:prstGeom prst="rect">
              <a:avLst/>
            </a:prstGeom>
            <a:solidFill>
              <a:srgbClr val="AFABAB">
                <a:alpha val="50194"/>
              </a:srgbClr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t"/>
            <a:lstStyle/>
            <a:p>
              <a:pPr defTabSz="1219200"/>
              <a:endPara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9487" name="图形 118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9" y="3184"/>
              <a:ext cx="948" cy="9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88" name="图形 119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4" y="4213"/>
              <a:ext cx="950" cy="9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89" name="图形 120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" y="3057"/>
              <a:ext cx="948" cy="9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90" name="图形 121"/>
            <p:cNvPicPr>
              <a:picLocks noGrp="1"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6" y="3822"/>
              <a:ext cx="948" cy="94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491" name="图形 125"/>
            <p:cNvPicPr>
              <a:picLocks noGrp="1"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5" y="2402"/>
              <a:ext cx="2425" cy="270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1" name="文本框 130"/>
            <p:cNvSpPr txBox="1"/>
            <p:nvPr/>
          </p:nvSpPr>
          <p:spPr>
            <a:xfrm>
              <a:off x="865" y="2132"/>
              <a:ext cx="2963" cy="7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R="0" defTabSz="914400" fontAlgn="auto">
                <a:buClrTx/>
                <a:buSzTx/>
                <a:buFontTx/>
                <a:defRPr/>
              </a:pPr>
              <a:r>
                <a:rPr kumimoji="0" lang="zh-CN" altLang="en-US" sz="2700" b="1" kern="1200" cap="none" spc="0" normalizeH="0" baseline="0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贵族</a:t>
              </a:r>
              <a:r>
                <a:rPr kumimoji="0" lang="en-US" altLang="zh-CN" sz="2700" b="1" kern="1200" cap="none" spc="0" normalizeH="0" baseline="0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zh-CN" altLang="en-US" sz="2700" b="1" kern="1200" cap="none" spc="0" normalizeH="0" baseline="0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王室</a:t>
              </a:r>
            </a:p>
          </p:txBody>
        </p:sp>
        <p:sp>
          <p:nvSpPr>
            <p:cNvPr id="19493" name="文本框 134"/>
            <p:cNvSpPr txBox="1"/>
            <p:nvPr/>
          </p:nvSpPr>
          <p:spPr>
            <a:xfrm>
              <a:off x="865" y="4608"/>
              <a:ext cx="2332" cy="6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2100" b="1" dirty="0">
                  <a:solidFill>
                    <a:srgbClr val="0D0D0D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私有领地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1745" y="5505450"/>
            <a:ext cx="1652588" cy="135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8013" y="5505450"/>
            <a:ext cx="1185862" cy="1304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2260" y="15875"/>
            <a:ext cx="5474335" cy="76835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6C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大化改新  走向封建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-1905" y="784225"/>
            <a:ext cx="5430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一、大化改新的背景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2415" y="1332865"/>
            <a:ext cx="86988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材料一</a:t>
            </a:r>
            <a:r>
              <a:rPr lang="zh-CN" altLang="en-US" sz="24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</a:t>
            </a:r>
            <a:r>
              <a:rPr lang="en-US" altLang="zh-CN" sz="28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2800" b="1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世纪的时候，日本处在奴隶社会，阶级矛盾十分尖锐。世袭贵族占有大量土地、奴隶及部民，权势很大。地方贵族反抗中央贵族，政局十分混乱。</a:t>
            </a:r>
            <a:r>
              <a:rPr 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世纪中叶，日本由大奴隶主贵族苏我氏父子实行专制统治，天皇无实权，各种矛盾空前激化。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3050" y="3644900"/>
            <a:ext cx="8617585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kumimoji="1"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材料二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六七世纪之交，中国重新实现统一，隋、唐两朝相继崛起</a:t>
            </a:r>
            <a:r>
              <a:rPr lang="en-US" altLang="zh-CN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高度发达的中国封建文化对周边国家和东亚世界产生了强烈的影响。在朝鲜半岛，高句丽、百济、新罗三国改革政治体制，加强集权化</a:t>
            </a:r>
            <a:r>
              <a:rPr lang="en-US" altLang="zh-CN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东亚政治形势的变化给日本带来巨大压力。</a:t>
            </a:r>
            <a:endParaRPr lang="en-US" altLang="zh-CN" sz="2800" b="1" dirty="0" smtClean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ts val="3480"/>
              </a:lnSpc>
            </a:pPr>
            <a:r>
              <a:rPr lang="en-US" altLang="zh-CN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——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吴于廑、齐世荣</a:t>
            </a:r>
            <a:r>
              <a:rPr lang="en-US" altLang="zh-CN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《</a:t>
            </a:r>
            <a:r>
              <a:rPr lang="zh-CN" altLang="en-US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世界史</a:t>
            </a:r>
            <a:r>
              <a:rPr lang="en-US" altLang="zh-CN" sz="2800" b="1" dirty="0" smtClean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4385" y="2287270"/>
            <a:ext cx="7189470" cy="11988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en-US" altLang="zh-CN" sz="36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①</a:t>
            </a:r>
            <a:r>
              <a:rPr lang="zh-CN" altLang="en-US" sz="3600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国内：阶级矛盾尖锐，政局混乱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（根本原因）</a:t>
            </a:r>
          </a:p>
        </p:txBody>
      </p:sp>
      <p:sp>
        <p:nvSpPr>
          <p:cNvPr id="10245" name="矩形 10244"/>
          <p:cNvSpPr/>
          <p:nvPr/>
        </p:nvSpPr>
        <p:spPr>
          <a:xfrm>
            <a:off x="827405" y="4004945"/>
            <a:ext cx="7282180" cy="119888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</a:pPr>
            <a:r>
              <a:rPr lang="en-US" altLang="zh-CN" sz="3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②</a:t>
            </a:r>
            <a:r>
              <a:rPr lang="zh-CN" altLang="en-US" sz="36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国际：中国隋唐的制度先进，影响日本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（催化因素）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24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/>
        </p:nvSpPr>
        <p:spPr bwMode="auto">
          <a:xfrm>
            <a:off x="1036638" y="947103"/>
            <a:ext cx="7777163" cy="922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</a:t>
            </a:r>
            <a:r>
              <a:rPr lang="en-US" altLang="zh-CN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“</a:t>
            </a:r>
            <a:r>
              <a:rPr lang="zh-CN" altLang="en-US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大唐国者，法式备定，珍国也，常须达。</a:t>
            </a:r>
            <a:r>
              <a:rPr lang="en-US" altLang="zh-CN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”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                  </a:t>
            </a:r>
            <a:r>
              <a:rPr lang="en-US" altLang="zh-CN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——《</a:t>
            </a:r>
            <a:r>
              <a:rPr lang="zh-CN" altLang="en-US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日本书纪</a:t>
            </a:r>
            <a:r>
              <a:rPr lang="en-US" altLang="zh-CN" sz="2700" strike="noStrike" noProof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》</a:t>
            </a:r>
            <a:endParaRPr lang="zh-CN" altLang="en-US" sz="2700" strike="noStrike" noProof="1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0020" y="2420620"/>
            <a:ext cx="8214360" cy="3676720"/>
            <a:chOff x="705379" y="2113016"/>
            <a:chExt cx="9609637" cy="4490812"/>
          </a:xfrm>
        </p:grpSpPr>
        <p:pic>
          <p:nvPicPr>
            <p:cNvPr id="26627" name="Picture 6" descr="2006010916051690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4081" y="2113016"/>
              <a:ext cx="4464496" cy="420970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28" name="Text Box 8"/>
            <p:cNvSpPr txBox="1"/>
            <p:nvPr/>
          </p:nvSpPr>
          <p:spPr>
            <a:xfrm>
              <a:off x="705379" y="4260408"/>
              <a:ext cx="2786774" cy="6189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2700" b="1">
                  <a:solidFill>
                    <a:schemeClr val="tx2"/>
                  </a:solidFill>
                  <a:latin typeface="Tahoma" panose="020B0604030504040204" pitchFamily="34" charset="0"/>
                </a:rPr>
                <a:t>遣唐使船</a:t>
              </a:r>
            </a:p>
          </p:txBody>
        </p:sp>
        <p:pic>
          <p:nvPicPr>
            <p:cNvPr id="26629" name="Picture 2" descr="印章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4681" y="4005064"/>
              <a:ext cx="1488624" cy="150771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7662604" y="5984899"/>
              <a:ext cx="2652412" cy="618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00" b="1" strike="noStrike" noProof="1">
                  <a:solidFill>
                    <a:schemeClr val="tx2"/>
                  </a:solidFill>
                  <a:latin typeface="Tahoma" panose="020B0604030504040204" pitchFamily="34" charset="0"/>
                </a:rPr>
                <a:t>  遣唐使印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96,&quot;width&quot;:5400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自定义 4154">
      <a:dk1>
        <a:srgbClr val="5F5F5F"/>
      </a:dk1>
      <a:lt1>
        <a:sysClr val="window" lastClr="FFFFFF"/>
      </a:lt1>
      <a:dk2>
        <a:srgbClr val="080808"/>
      </a:dk2>
      <a:lt2>
        <a:srgbClr val="E7E6E6"/>
      </a:lt2>
      <a:accent1>
        <a:srgbClr val="27527C"/>
      </a:accent1>
      <a:accent2>
        <a:srgbClr val="B7DD70"/>
      </a:accent2>
      <a:accent3>
        <a:srgbClr val="F19234"/>
      </a:accent3>
      <a:accent4>
        <a:srgbClr val="F0E089"/>
      </a:accent4>
      <a:accent5>
        <a:srgbClr val="27527C"/>
      </a:accent5>
      <a:accent6>
        <a:srgbClr val="B7DD70"/>
      </a:accent6>
      <a:hlink>
        <a:srgbClr val="F19234"/>
      </a:hlink>
      <a:folHlink>
        <a:srgbClr val="F0E089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2257</Words>
  <Application>Microsoft Office PowerPoint</Application>
  <PresentationFormat>全屏显示(4:3)</PresentationFormat>
  <Paragraphs>201</Paragraphs>
  <Slides>26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默认设计模板</vt:lpstr>
      <vt:lpstr>Office 主题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000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PC</cp:lastModifiedBy>
  <cp:revision>19</cp:revision>
  <dcterms:created xsi:type="dcterms:W3CDTF">2018-06-27T09:25:00Z</dcterms:created>
  <dcterms:modified xsi:type="dcterms:W3CDTF">2021-09-15T04:48:16Z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60EB92DDA5AB4FB4BF925610F14C44CE</vt:lpwstr>
  </property>
</Properties>
</file>